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5" r:id="rId7"/>
    <p:sldId id="261" r:id="rId8"/>
    <p:sldId id="262" r:id="rId9"/>
    <p:sldId id="263" r:id="rId10"/>
    <p:sldId id="264" r:id="rId11"/>
  </p:sldIdLst>
  <p:sldSz cx="12192000" cy="6858000"/>
  <p:notesSz cx="6858000" cy="9144000"/>
  <p:embeddedFontLst>
    <p:embeddedFont>
      <p:font typeface="Helvetica" panose="020B0604020202020204" pitchFamily="34" charset="0"/>
      <p:regular r:id="rId13"/>
      <p:bold r:id="rId14"/>
      <p:italic r:id="rId15"/>
      <p:boldItalic r:id="rId16"/>
    </p:embeddedFont>
    <p:embeddedFont>
      <p:font typeface="Quattrocento Sans" panose="020B0502050000020003" pitchFamily="34" charset="0"/>
      <p:regular r:id="rId17"/>
      <p:bold r:id="rId18"/>
      <p:italic r:id="rId19"/>
      <p:boldItalic r:id="rId20"/>
    </p:embeddedFont>
    <p:embeddedFont>
      <p:font typeface="Rockwell" panose="020606030202050204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y8XoI2qaXTReP8S9n0l5tshlq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B2701-1E3D-42E3-B81F-AA7765451442}" v="2" dt="2025-02-12T06:14:27.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D1C7B443-F5DB-10B9-06AC-23C3E156F437}"/>
            </a:ext>
          </a:extLst>
        </p:cNvPr>
        <p:cNvGrpSpPr/>
        <p:nvPr/>
      </p:nvGrpSpPr>
      <p:grpSpPr>
        <a:xfrm>
          <a:off x="0" y="0"/>
          <a:ext cx="0" cy="0"/>
          <a:chOff x="0" y="0"/>
          <a:chExt cx="0" cy="0"/>
        </a:xfrm>
      </p:grpSpPr>
      <p:sp>
        <p:nvSpPr>
          <p:cNvPr id="170" name="Google Shape;170;p7:notes">
            <a:extLst>
              <a:ext uri="{FF2B5EF4-FFF2-40B4-BE49-F238E27FC236}">
                <a16:creationId xmlns:a16="http://schemas.microsoft.com/office/drawing/2014/main" id="{4EF7C3B1-6BBE-52D8-19CD-96802939B5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7:notes">
            <a:extLst>
              <a:ext uri="{FF2B5EF4-FFF2-40B4-BE49-F238E27FC236}">
                <a16:creationId xmlns:a16="http://schemas.microsoft.com/office/drawing/2014/main" id="{D36EAEE2-86F7-176B-85AC-C81A12696D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88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2400"/>
              <a:buNone/>
              <a:defRPr sz="24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400"/>
              <a:buNone/>
              <a:defRPr sz="2400">
                <a:solidFill>
                  <a:srgbClr val="888888"/>
                </a:solidFill>
              </a:defRPr>
            </a:lvl1pPr>
            <a:lvl2pPr marL="914400" lvl="1" indent="-228600" algn="l">
              <a:lnSpc>
                <a:spcPct val="110000"/>
              </a:lnSpc>
              <a:spcBef>
                <a:spcPts val="500"/>
              </a:spcBef>
              <a:spcAft>
                <a:spcPts val="0"/>
              </a:spcAft>
              <a:buSzPts val="2000"/>
              <a:buNone/>
              <a:defRPr sz="2000">
                <a:solidFill>
                  <a:srgbClr val="888888"/>
                </a:solidFill>
              </a:defRPr>
            </a:lvl2pPr>
            <a:lvl3pPr marL="1371600" lvl="2" indent="-228600" algn="l">
              <a:lnSpc>
                <a:spcPct val="110000"/>
              </a:lnSpc>
              <a:spcBef>
                <a:spcPts val="500"/>
              </a:spcBef>
              <a:spcAft>
                <a:spcPts val="0"/>
              </a:spcAft>
              <a:buSzPts val="1800"/>
              <a:buNone/>
              <a:defRPr sz="1800">
                <a:solidFill>
                  <a:srgbClr val="888888"/>
                </a:solidFill>
              </a:defRPr>
            </a:lvl3pPr>
            <a:lvl4pPr marL="1828800" lvl="3" indent="-228600" algn="l">
              <a:lnSpc>
                <a:spcPct val="110000"/>
              </a:lnSpc>
              <a:spcBef>
                <a:spcPts val="500"/>
              </a:spcBef>
              <a:spcAft>
                <a:spcPts val="0"/>
              </a:spcAft>
              <a:buSzPts val="1600"/>
              <a:buNone/>
              <a:defRPr sz="1600">
                <a:solidFill>
                  <a:srgbClr val="888888"/>
                </a:solidFill>
              </a:defRPr>
            </a:lvl4pPr>
            <a:lvl5pPr marL="2286000" lvl="4" indent="-228600" algn="l">
              <a:lnSpc>
                <a:spcPct val="11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SzPts val="3200"/>
              <a:buChar char="+"/>
              <a:defRPr sz="3200"/>
            </a:lvl1pPr>
            <a:lvl2pPr marL="914400" lvl="1" indent="-406400" algn="l">
              <a:lnSpc>
                <a:spcPct val="110000"/>
              </a:lnSpc>
              <a:spcBef>
                <a:spcPts val="500"/>
              </a:spcBef>
              <a:spcAft>
                <a:spcPts val="0"/>
              </a:spcAft>
              <a:buSzPts val="2800"/>
              <a:buChar char="+"/>
              <a:defRPr sz="2800"/>
            </a:lvl2pPr>
            <a:lvl3pPr marL="1371600" lvl="2" indent="-381000" algn="l">
              <a:lnSpc>
                <a:spcPct val="110000"/>
              </a:lnSpc>
              <a:spcBef>
                <a:spcPts val="500"/>
              </a:spcBef>
              <a:spcAft>
                <a:spcPts val="0"/>
              </a:spcAft>
              <a:buSzPts val="2400"/>
              <a:buChar char="+"/>
              <a:defRPr sz="2400"/>
            </a:lvl3pPr>
            <a:lvl4pPr marL="1828800" lvl="3" indent="-355600" algn="l">
              <a:lnSpc>
                <a:spcPct val="110000"/>
              </a:lnSpc>
              <a:spcBef>
                <a:spcPts val="500"/>
              </a:spcBef>
              <a:spcAft>
                <a:spcPts val="0"/>
              </a:spcAft>
              <a:buSzPts val="2000"/>
              <a:buChar char="+"/>
              <a:defRPr sz="2000"/>
            </a:lvl4pPr>
            <a:lvl5pPr marL="2286000" lvl="4" indent="-355600" algn="l">
              <a:lnSpc>
                <a:spcPct val="11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0"/>
          <p:cNvSpPr>
            <a:spLocks noGrp="1"/>
          </p:cNvSpPr>
          <p:nvPr>
            <p:ph type="pic" idx="2"/>
          </p:nvPr>
        </p:nvSpPr>
        <p:spPr>
          <a:xfrm>
            <a:off x="5183188" y="987425"/>
            <a:ext cx="6172200" cy="4873625"/>
          </a:xfrm>
          <a:prstGeom prst="rect">
            <a:avLst/>
          </a:prstGeom>
          <a:noFill/>
          <a:ln>
            <a:noFill/>
          </a:ln>
        </p:spPr>
      </p:sp>
      <p:sp>
        <p:nvSpPr>
          <p:cNvPr id="88" name="Google Shape;8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p:nvPr/>
        </p:nvSpPr>
        <p:spPr>
          <a:xfrm>
            <a:off x="0" y="0"/>
            <a:ext cx="12188952" cy="6858000"/>
          </a:xfrm>
          <a:prstGeom prst="rect">
            <a:avLst/>
          </a:prstGeom>
          <a:solidFill>
            <a:schemeClr val="lt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1" name="Google Shape;11;p1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2" name="Google Shape;12;p11"/>
          <p:cNvSpPr/>
          <p:nvPr/>
        </p:nvSpPr>
        <p:spPr>
          <a:xfrm>
            <a:off x="10439256" y="6172200"/>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3" name="Google Shape;13;p11"/>
          <p:cNvSpPr/>
          <p:nvPr/>
        </p:nvSpPr>
        <p:spPr>
          <a:xfrm>
            <a:off x="7977352"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4" name="Google Shape;14;p11"/>
          <p:cNvGrpSpPr/>
          <p:nvPr/>
        </p:nvGrpSpPr>
        <p:grpSpPr>
          <a:xfrm>
            <a:off x="10849" y="15178"/>
            <a:ext cx="2198951" cy="3331254"/>
            <a:chOff x="4473129" y="923925"/>
            <a:chExt cx="3308947" cy="5012817"/>
          </a:xfrm>
        </p:grpSpPr>
        <p:sp>
          <p:nvSpPr>
            <p:cNvPr id="15" name="Google Shape;15;p11"/>
            <p:cNvSpPr/>
            <p:nvPr/>
          </p:nvSpPr>
          <p:spPr>
            <a:xfrm>
              <a:off x="4485988" y="924020"/>
              <a:ext cx="3296088" cy="5012722"/>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 name="Google Shape;16;p11"/>
            <p:cNvSpPr/>
            <p:nvPr/>
          </p:nvSpPr>
          <p:spPr>
            <a:xfrm>
              <a:off x="4473129" y="923925"/>
              <a:ext cx="2977477" cy="462714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 name="Google Shape;17;p11"/>
            <p:cNvSpPr/>
            <p:nvPr/>
          </p:nvSpPr>
          <p:spPr>
            <a:xfrm>
              <a:off x="4494561" y="923925"/>
              <a:ext cx="2356712" cy="4118991"/>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 name="Google Shape;18;p11"/>
            <p:cNvSpPr/>
            <p:nvPr/>
          </p:nvSpPr>
          <p:spPr>
            <a:xfrm>
              <a:off x="4473129" y="923925"/>
              <a:ext cx="2059193" cy="3980116"/>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 name="Google Shape;19;p11"/>
            <p:cNvSpPr/>
            <p:nvPr/>
          </p:nvSpPr>
          <p:spPr>
            <a:xfrm>
              <a:off x="4485131" y="1719357"/>
              <a:ext cx="743796" cy="2867501"/>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0" name="Google Shape;20;p11"/>
            <p:cNvSpPr/>
            <p:nvPr/>
          </p:nvSpPr>
          <p:spPr>
            <a:xfrm>
              <a:off x="4473129" y="1912731"/>
              <a:ext cx="597294" cy="2543540"/>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1" name="Google Shape;21;p11"/>
            <p:cNvSpPr/>
            <p:nvPr/>
          </p:nvSpPr>
          <p:spPr>
            <a:xfrm>
              <a:off x="4491417" y="2227197"/>
              <a:ext cx="389425" cy="2011236"/>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grpSp>
        <p:nvGrpSpPr>
          <p:cNvPr id="22" name="Google Shape;22;p11"/>
          <p:cNvGrpSpPr/>
          <p:nvPr/>
        </p:nvGrpSpPr>
        <p:grpSpPr>
          <a:xfrm>
            <a:off x="8610600" y="3276600"/>
            <a:ext cx="3529260" cy="3581399"/>
            <a:chOff x="4114800" y="1423987"/>
            <a:chExt cx="3961542" cy="4007547"/>
          </a:xfrm>
        </p:grpSpPr>
        <p:sp>
          <p:nvSpPr>
            <p:cNvPr id="23" name="Google Shape;23;p1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4" name="Google Shape;24;p1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 name="Google Shape;25;p1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6" name="Google Shape;26;p1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 name="Google Shape;27;p1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 name="Google Shape;28;p1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 name="Google Shape;29;p1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400"/>
              <a:buFont typeface="Rockwell"/>
              <a:buNone/>
              <a:defRPr sz="44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0000"/>
              </a:lnSpc>
              <a:spcBef>
                <a:spcPts val="1000"/>
              </a:spcBef>
              <a:spcAft>
                <a:spcPts val="0"/>
              </a:spcAft>
              <a:buClr>
                <a:schemeClr val="accent5"/>
              </a:buClr>
              <a:buSzPts val="2800"/>
              <a:buFont typeface="Avenir"/>
              <a:buChar char="+"/>
              <a:defRPr sz="2800" b="0" i="0" u="none" strike="noStrike" cap="none">
                <a:solidFill>
                  <a:schemeClr val="dk2"/>
                </a:solidFill>
                <a:latin typeface="Quattrocento Sans"/>
                <a:ea typeface="Quattrocento Sans"/>
                <a:cs typeface="Quattrocento Sans"/>
                <a:sym typeface="Quattrocento Sans"/>
              </a:defRPr>
            </a:lvl1pPr>
            <a:lvl2pPr marL="914400" marR="0" lvl="1" indent="-381000" algn="l" rtl="0">
              <a:lnSpc>
                <a:spcPct val="110000"/>
              </a:lnSpc>
              <a:spcBef>
                <a:spcPts val="500"/>
              </a:spcBef>
              <a:spcAft>
                <a:spcPts val="0"/>
              </a:spcAft>
              <a:buClr>
                <a:schemeClr val="accent5"/>
              </a:buClr>
              <a:buSzPts val="2400"/>
              <a:buFont typeface="Avenir"/>
              <a:buChar char="+"/>
              <a:defRPr sz="2400" b="0" i="0" u="none" strike="noStrike" cap="none">
                <a:solidFill>
                  <a:schemeClr val="dk2"/>
                </a:solidFill>
                <a:latin typeface="Quattrocento Sans"/>
                <a:ea typeface="Quattrocento Sans"/>
                <a:cs typeface="Quattrocento Sans"/>
                <a:sym typeface="Quattrocento Sans"/>
              </a:defRPr>
            </a:lvl2pPr>
            <a:lvl3pPr marL="1371600" marR="0" lvl="2" indent="-355600" algn="l" rtl="0">
              <a:lnSpc>
                <a:spcPct val="110000"/>
              </a:lnSpc>
              <a:spcBef>
                <a:spcPts val="500"/>
              </a:spcBef>
              <a:spcAft>
                <a:spcPts val="0"/>
              </a:spcAft>
              <a:buClr>
                <a:schemeClr val="accent5"/>
              </a:buClr>
              <a:buSzPts val="2000"/>
              <a:buFont typeface="Avenir"/>
              <a:buChar char="+"/>
              <a:defRPr sz="2000" b="0" i="0" u="none" strike="noStrike" cap="none">
                <a:solidFill>
                  <a:schemeClr val="dk2"/>
                </a:solidFill>
                <a:latin typeface="Quattrocento Sans"/>
                <a:ea typeface="Quattrocento Sans"/>
                <a:cs typeface="Quattrocento Sans"/>
                <a:sym typeface="Quattrocento Sans"/>
              </a:defRPr>
            </a:lvl3pPr>
            <a:lvl4pPr marL="1828800" marR="0" lvl="3"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4pPr>
            <a:lvl5pPr marL="2286000" marR="0" lvl="4"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 name="Google Shape;3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 name="Google Shape;3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 name="Google Shape;34;p1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klings.org.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
          <p:cNvSpPr/>
          <p:nvPr/>
        </p:nvSpPr>
        <p:spPr>
          <a:xfrm>
            <a:off x="2962" y="15178"/>
            <a:ext cx="12188952" cy="6858000"/>
          </a:xfrm>
          <a:prstGeom prst="rect">
            <a:avLst/>
          </a:prstGeom>
          <a:solidFill>
            <a:schemeClr val="l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Avenir"/>
              <a:ea typeface="Avenir"/>
              <a:cs typeface="Avenir"/>
              <a:sym typeface="Avenir"/>
            </a:endParaRPr>
          </a:p>
        </p:txBody>
      </p:sp>
      <p:grpSp>
        <p:nvGrpSpPr>
          <p:cNvPr id="110" name="Google Shape;110;p1"/>
          <p:cNvGrpSpPr/>
          <p:nvPr/>
        </p:nvGrpSpPr>
        <p:grpSpPr>
          <a:xfrm>
            <a:off x="10849" y="-3086"/>
            <a:ext cx="2198951" cy="3349518"/>
            <a:chOff x="10849" y="-3086"/>
            <a:chExt cx="2198951" cy="3349518"/>
          </a:xfrm>
        </p:grpSpPr>
        <p:sp>
          <p:nvSpPr>
            <p:cNvPr id="111" name="Google Shape;111;p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12" name="Google Shape;112;p1"/>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3" name="Google Shape;113;p1"/>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4" name="Google Shape;114;p1"/>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5" name="Google Shape;115;p1"/>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6" name="Google Shape;116;p1"/>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7" name="Google Shape;117;p1"/>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8" name="Google Shape;118;p1"/>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19" name="Google Shape;119;p1"/>
          <p:cNvSpPr txBox="1">
            <a:spLocks noGrp="1"/>
          </p:cNvSpPr>
          <p:nvPr>
            <p:ph type="ctrTitle"/>
          </p:nvPr>
        </p:nvSpPr>
        <p:spPr>
          <a:xfrm>
            <a:off x="669755" y="2815475"/>
            <a:ext cx="7719464" cy="195643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600"/>
              </a:spcAft>
              <a:buClr>
                <a:schemeClr val="dk2"/>
              </a:buClr>
              <a:buSzPct val="100000"/>
              <a:buFont typeface="Rockwell"/>
              <a:buNone/>
            </a:pPr>
            <a:r>
              <a:rPr lang="en-AU" sz="5400" dirty="0"/>
              <a:t>Research Snapshot No. 12</a:t>
            </a:r>
            <a:endParaRPr sz="5400" dirty="0"/>
          </a:p>
          <a:p>
            <a:pPr marL="0" lvl="0" indent="0" algn="l" rtl="0">
              <a:lnSpc>
                <a:spcPct val="100000"/>
              </a:lnSpc>
              <a:spcBef>
                <a:spcPts val="0"/>
              </a:spcBef>
              <a:spcAft>
                <a:spcPts val="0"/>
              </a:spcAft>
              <a:buClr>
                <a:schemeClr val="dk2"/>
              </a:buClr>
              <a:buSzPct val="192857"/>
              <a:buFont typeface="Rockwell"/>
              <a:buNone/>
            </a:pPr>
            <a:r>
              <a:rPr lang="en-AU" sz="2200" b="1" i="1" dirty="0">
                <a:solidFill>
                  <a:srgbClr val="168E74"/>
                </a:solidFill>
                <a:latin typeface="Quattrocento Sans"/>
                <a:ea typeface="Quattrocento Sans"/>
                <a:cs typeface="Quattrocento Sans"/>
                <a:sym typeface="Quattrocento Sans"/>
              </a:rPr>
              <a:t>Effects of </a:t>
            </a:r>
            <a:r>
              <a:rPr lang="en-AU" sz="2200" b="1" i="1" dirty="0" err="1">
                <a:solidFill>
                  <a:srgbClr val="168E74"/>
                </a:solidFill>
                <a:latin typeface="Quattrocento Sans"/>
                <a:ea typeface="Quattrocento Sans"/>
                <a:cs typeface="Quattrocento Sans"/>
                <a:sym typeface="Quattrocento Sans"/>
              </a:rPr>
              <a:t>preemptive</a:t>
            </a:r>
            <a:r>
              <a:rPr lang="en-AU" sz="2200" b="1" i="1" dirty="0">
                <a:solidFill>
                  <a:srgbClr val="168E74"/>
                </a:solidFill>
                <a:latin typeface="Quattrocento Sans"/>
                <a:ea typeface="Quattrocento Sans"/>
                <a:cs typeface="Quattrocento Sans"/>
                <a:sym typeface="Quattrocento Sans"/>
              </a:rPr>
              <a:t> intervention on developmental outcomes among infants showing early signs of autism: A randomised clinical trial of outcomes to diagnosis </a:t>
            </a:r>
            <a:br>
              <a:rPr lang="en-AU" sz="2200" b="1" i="1" dirty="0">
                <a:solidFill>
                  <a:srgbClr val="168E74"/>
                </a:solidFill>
                <a:latin typeface="Quattrocento Sans"/>
                <a:ea typeface="Quattrocento Sans"/>
                <a:cs typeface="Quattrocento Sans"/>
                <a:sym typeface="Quattrocento Sans"/>
              </a:rPr>
            </a:br>
            <a:br>
              <a:rPr lang="en-AU" sz="1100" b="1" i="1" dirty="0">
                <a:solidFill>
                  <a:srgbClr val="168E74"/>
                </a:solidFill>
                <a:latin typeface="Quattrocento Sans"/>
                <a:ea typeface="Quattrocento Sans"/>
                <a:cs typeface="Quattrocento Sans"/>
                <a:sym typeface="Quattrocento Sans"/>
              </a:rPr>
            </a:br>
            <a:r>
              <a:rPr lang="en-AU" sz="2200" b="1" i="1" dirty="0">
                <a:solidFill>
                  <a:srgbClr val="168E74"/>
                </a:solidFill>
                <a:latin typeface="Quattrocento Sans"/>
                <a:ea typeface="Quattrocento Sans"/>
                <a:cs typeface="Quattrocento Sans"/>
                <a:sym typeface="Quattrocento Sans"/>
              </a:rPr>
              <a:t>Andrew Whitehouse and colleagues (2021)</a:t>
            </a:r>
            <a:endParaRPr sz="2200" i="1" dirty="0"/>
          </a:p>
        </p:txBody>
      </p:sp>
      <p:grpSp>
        <p:nvGrpSpPr>
          <p:cNvPr id="120" name="Google Shape;120;p1"/>
          <p:cNvGrpSpPr/>
          <p:nvPr/>
        </p:nvGrpSpPr>
        <p:grpSpPr>
          <a:xfrm>
            <a:off x="11945264" y="149792"/>
            <a:ext cx="118872" cy="118872"/>
            <a:chOff x="1175347" y="3733800"/>
            <a:chExt cx="118872" cy="118872"/>
          </a:xfrm>
        </p:grpSpPr>
        <p:cxnSp>
          <p:nvCxnSpPr>
            <p:cNvPr id="121" name="Google Shape;121;p1"/>
            <p:cNvCxnSpPr/>
            <p:nvPr/>
          </p:nvCxnSpPr>
          <p:spPr>
            <a:xfrm>
              <a:off x="1234783" y="3733800"/>
              <a:ext cx="0" cy="118872"/>
            </a:xfrm>
            <a:prstGeom prst="straightConnector1">
              <a:avLst/>
            </a:prstGeom>
            <a:noFill/>
            <a:ln w="12700" cap="flat" cmpd="sng">
              <a:solidFill>
                <a:schemeClr val="accent5"/>
              </a:solidFill>
              <a:prstDash val="solid"/>
              <a:miter lim="800000"/>
              <a:headEnd type="none" w="sm" len="sm"/>
              <a:tailEnd type="none" w="sm" len="sm"/>
            </a:ln>
          </p:spPr>
        </p:cxnSp>
        <p:cxnSp>
          <p:nvCxnSpPr>
            <p:cNvPr id="122" name="Google Shape;122;p1"/>
            <p:cNvCxnSpPr/>
            <p:nvPr/>
          </p:nvCxnSpPr>
          <p:spPr>
            <a:xfrm>
              <a:off x="1175347" y="3793236"/>
              <a:ext cx="118872" cy="0"/>
            </a:xfrm>
            <a:prstGeom prst="straightConnector1">
              <a:avLst/>
            </a:prstGeom>
            <a:noFill/>
            <a:ln w="12700" cap="flat" cmpd="sng">
              <a:solidFill>
                <a:schemeClr val="accent5"/>
              </a:solidFill>
              <a:prstDash val="solid"/>
              <a:miter lim="800000"/>
              <a:headEnd type="none" w="sm" len="sm"/>
              <a:tailEnd type="none" w="sm" len="sm"/>
            </a:ln>
          </p:spPr>
        </p:cxnSp>
      </p:grpSp>
      <p:pic>
        <p:nvPicPr>
          <p:cNvPr id="123" name="Google Shape;123;p1" descr="A close-up of a speaker&#10;&#10;Description automatically generated with low confidence"/>
          <p:cNvPicPr preferRelativeResize="0"/>
          <p:nvPr/>
        </p:nvPicPr>
        <p:blipFill rotWithShape="1">
          <a:blip r:embed="rId3">
            <a:alphaModFix/>
          </a:blip>
          <a:srcRect t="9090" r="13242"/>
          <a:stretch/>
        </p:blipFill>
        <p:spPr>
          <a:xfrm>
            <a:off x="10091133" y="700722"/>
            <a:ext cx="1433657" cy="1134225"/>
          </a:xfrm>
          <a:prstGeom prst="rect">
            <a:avLst/>
          </a:prstGeom>
          <a:noFill/>
          <a:ln>
            <a:noFill/>
          </a:ln>
        </p:spPr>
      </p:pic>
      <p:grpSp>
        <p:nvGrpSpPr>
          <p:cNvPr id="124" name="Google Shape;124;p1"/>
          <p:cNvGrpSpPr/>
          <p:nvPr/>
        </p:nvGrpSpPr>
        <p:grpSpPr>
          <a:xfrm>
            <a:off x="7980400" y="3276601"/>
            <a:ext cx="4211600" cy="3581399"/>
            <a:chOff x="7980400" y="3276601"/>
            <a:chExt cx="4211600" cy="3581399"/>
          </a:xfrm>
        </p:grpSpPr>
        <p:sp>
          <p:nvSpPr>
            <p:cNvPr id="125" name="Google Shape;125;p1"/>
            <p:cNvSpPr/>
            <p:nvPr/>
          </p:nvSpPr>
          <p:spPr>
            <a:xfrm>
              <a:off x="10439256" y="6178637"/>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grpSp>
          <p:nvGrpSpPr>
            <p:cNvPr id="126" name="Google Shape;126;p1"/>
            <p:cNvGrpSpPr/>
            <p:nvPr/>
          </p:nvGrpSpPr>
          <p:grpSpPr>
            <a:xfrm>
              <a:off x="8662740" y="3276601"/>
              <a:ext cx="3529260" cy="3581398"/>
              <a:chOff x="4114800" y="1423987"/>
              <a:chExt cx="3961542" cy="4007547"/>
            </a:xfrm>
          </p:grpSpPr>
          <p:sp>
            <p:nvSpPr>
              <p:cNvPr id="127" name="Google Shape;127;p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8" name="Google Shape;128;p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9" name="Google Shape;129;p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0" name="Google Shape;130;p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1" name="Google Shape;131;p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2" name="Google Shape;132;p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3" name="Google Shape;133;p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34" name="Google Shape;134;p1"/>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35" name="Google Shape;135;p1"/>
          <p:cNvPicPr preferRelativeResize="0"/>
          <p:nvPr/>
        </p:nvPicPr>
        <p:blipFill rotWithShape="1">
          <a:blip r:embed="rId4">
            <a:alphaModFix/>
          </a:blip>
          <a:srcRect l="28085" t="13295" r="28540" b="51546"/>
          <a:stretch/>
        </p:blipFill>
        <p:spPr>
          <a:xfrm>
            <a:off x="119950" y="124846"/>
            <a:ext cx="5013325" cy="2286001"/>
          </a:xfrm>
          <a:prstGeom prst="rect">
            <a:avLst/>
          </a:prstGeom>
          <a:noFill/>
          <a:ln>
            <a:noFill/>
          </a:ln>
        </p:spPr>
      </p:pic>
      <p:sp>
        <p:nvSpPr>
          <p:cNvPr id="136" name="Google Shape;136;p1"/>
          <p:cNvSpPr txBox="1"/>
          <p:nvPr/>
        </p:nvSpPr>
        <p:spPr>
          <a:xfrm>
            <a:off x="389144" y="5213387"/>
            <a:ext cx="72726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600" b="0" i="1" u="none" strike="noStrike" cap="none">
                <a:solidFill>
                  <a:srgbClr val="990099"/>
                </a:solidFill>
                <a:latin typeface="Quattrocento Sans"/>
                <a:ea typeface="Quattrocento Sans"/>
                <a:cs typeface="Quattrocento Sans"/>
                <a:sym typeface="Quattrocento Sans"/>
              </a:rPr>
              <a:t>In the spirit of reconciliation PRECI acknowledges the Traditional Custodians of country throughout Australia and their connections to land, sea and community. We pay our respect to their Elders past and present and extend that respect to all Aboriginal and Torres Strait Islander peoples today.</a:t>
            </a:r>
            <a:r>
              <a:rPr lang="en-AU" sz="1800" b="0" i="1" u="none" strike="noStrike" cap="none">
                <a:solidFill>
                  <a:srgbClr val="990099"/>
                </a:solidFill>
                <a:latin typeface="Quattrocento Sans"/>
                <a:ea typeface="Quattrocento Sans"/>
                <a:cs typeface="Quattrocento Sans"/>
                <a:sym typeface="Quattrocento Sans"/>
              </a:rPr>
              <a:t> </a:t>
            </a:r>
            <a:endParaRPr sz="1800" b="0" i="0" u="none" strike="noStrike" cap="none">
              <a:solidFill>
                <a:srgbClr val="990099"/>
              </a:solidFill>
              <a:latin typeface="Quattrocento Sans"/>
              <a:ea typeface="Quattrocento Sans"/>
              <a:cs typeface="Quattrocento Sans"/>
              <a:sym typeface="Quattrocento Sans"/>
            </a:endParaRPr>
          </a:p>
        </p:txBody>
      </p:sp>
      <p:sp>
        <p:nvSpPr>
          <p:cNvPr id="139" name="Google Shape;139;p1"/>
          <p:cNvSpPr txBox="1"/>
          <p:nvPr/>
        </p:nvSpPr>
        <p:spPr>
          <a:xfrm>
            <a:off x="10205533" y="1938699"/>
            <a:ext cx="1435200" cy="266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AU" sz="1200" b="1" i="0" u="none" strike="noStrike" cap="none" dirty="0">
                <a:solidFill>
                  <a:schemeClr val="dk1"/>
                </a:solidFill>
                <a:latin typeface="Arial"/>
                <a:ea typeface="Arial"/>
                <a:cs typeface="Arial"/>
                <a:sym typeface="Arial"/>
              </a:rPr>
              <a:t> February 2025</a:t>
            </a:r>
            <a:endParaRPr sz="1200" b="0" i="0" u="none" strike="noStrike" cap="none" dirty="0">
              <a:solidFill>
                <a:schemeClr val="dk1"/>
              </a:solidFill>
              <a:latin typeface="Arial"/>
              <a:ea typeface="Arial"/>
              <a:cs typeface="Arial"/>
              <a:sym typeface="Arial"/>
            </a:endParaRPr>
          </a:p>
        </p:txBody>
      </p:sp>
      <p:sp>
        <p:nvSpPr>
          <p:cNvPr id="140" name="Google Shape;140;p1"/>
          <p:cNvSpPr txBox="1"/>
          <p:nvPr/>
        </p:nvSpPr>
        <p:spPr>
          <a:xfrm>
            <a:off x="10091133" y="5530414"/>
            <a:ext cx="1800292"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1800" i="1" dirty="0">
                <a:solidFill>
                  <a:schemeClr val="dk2"/>
                </a:solidFill>
                <a:latin typeface="Rockwell"/>
                <a:ea typeface="Rockwell"/>
                <a:cs typeface="Rockwell"/>
                <a:sym typeface="Rockwell"/>
              </a:rPr>
              <a:t>Presented by Dr. Tim Moore </a:t>
            </a:r>
            <a:endParaRPr sz="100" dirty="0"/>
          </a:p>
        </p:txBody>
      </p:sp>
      <p:pic>
        <p:nvPicPr>
          <p:cNvPr id="3" name="Picture 2" descr="A close-up of a person&#10;&#10;AI-generated content may be incorrect.">
            <a:extLst>
              <a:ext uri="{FF2B5EF4-FFF2-40B4-BE49-F238E27FC236}">
                <a16:creationId xmlns:a16="http://schemas.microsoft.com/office/drawing/2014/main" id="{C8089111-3955-896D-7C5C-1FB2606EF4F1}"/>
              </a:ext>
            </a:extLst>
          </p:cNvPr>
          <p:cNvPicPr>
            <a:picLocks noChangeAspect="1"/>
          </p:cNvPicPr>
          <p:nvPr/>
        </p:nvPicPr>
        <p:blipFill>
          <a:blip r:embed="rId5"/>
          <a:stretch>
            <a:fillRect/>
          </a:stretch>
        </p:blipFill>
        <p:spPr>
          <a:xfrm>
            <a:off x="10270159" y="2966495"/>
            <a:ext cx="1621266" cy="24318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10"/>
          <p:cNvSpPr txBox="1">
            <a:spLocks noGrp="1"/>
          </p:cNvSpPr>
          <p:nvPr>
            <p:ph type="body" idx="1"/>
          </p:nvPr>
        </p:nvSpPr>
        <p:spPr>
          <a:xfrm>
            <a:off x="909763" y="1637969"/>
            <a:ext cx="9919914" cy="253646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00000"/>
              <a:buNone/>
            </a:pPr>
            <a:r>
              <a:rPr lang="en-AU" sz="4400" dirty="0">
                <a:latin typeface="Rockwell"/>
                <a:ea typeface="Rockwell"/>
                <a:cs typeface="Rockwell"/>
                <a:sym typeface="Rockwell"/>
              </a:rPr>
              <a:t>Citation</a:t>
            </a:r>
          </a:p>
          <a:p>
            <a:pPr marL="0" lvl="0" indent="0" algn="l" rtl="0">
              <a:lnSpc>
                <a:spcPct val="100000"/>
              </a:lnSpc>
              <a:spcBef>
                <a:spcPts val="0"/>
              </a:spcBef>
              <a:spcAft>
                <a:spcPts val="0"/>
              </a:spcAft>
              <a:buSzPct val="100000"/>
              <a:buNone/>
            </a:pPr>
            <a:endParaRPr sz="2400" dirty="0">
              <a:latin typeface="Rockwell"/>
              <a:ea typeface="Rockwell"/>
              <a:cs typeface="Rockwell"/>
              <a:sym typeface="Rockwell"/>
            </a:endParaRPr>
          </a:p>
          <a:p>
            <a:pPr marL="0" indent="0">
              <a:lnSpc>
                <a:spcPts val="2700"/>
              </a:lnSpc>
              <a:spcBef>
                <a:spcPts val="0"/>
              </a:spcBef>
              <a:buSzPct val="100000"/>
              <a:buNone/>
            </a:pPr>
            <a:r>
              <a:rPr lang="en-AU"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Whitehouse, A.J.O., </a:t>
            </a:r>
            <a:r>
              <a:rPr lang="en-AU"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Varcin</a:t>
            </a:r>
            <a:r>
              <a:rPr lang="en-AU"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K.J., Pillar, S., et al. (2021). Effect of </a:t>
            </a:r>
            <a:r>
              <a:rPr lang="en-AU"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preemptive</a:t>
            </a:r>
            <a:r>
              <a:rPr lang="en-AU"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intervention on developmental outcomes among infants showing early signs of autism: A randomized clinical trial of outcomes to diagnosis. </a:t>
            </a:r>
            <a:r>
              <a:rPr lang="en-AU" sz="2000" b="1" i="1" dirty="0">
                <a:solidFill>
                  <a:srgbClr val="000000"/>
                </a:solidFill>
                <a:effectLst/>
                <a:latin typeface="Arial" panose="020B0604020202020204" pitchFamily="34" charset="0"/>
                <a:ea typeface="Aptos" panose="020B0004020202020204" pitchFamily="34" charset="0"/>
                <a:cs typeface="Arial" panose="020B0604020202020204" pitchFamily="34" charset="0"/>
              </a:rPr>
              <a:t>JAMA </a:t>
            </a:r>
            <a:r>
              <a:rPr lang="en-AU" sz="2000" b="1" i="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Pediatrics</a:t>
            </a:r>
            <a:r>
              <a:rPr lang="en-AU" sz="2000" b="1" i="1" dirty="0">
                <a:solidFill>
                  <a:srgbClr val="000000"/>
                </a:solidFill>
                <a:effectLst/>
                <a:latin typeface="Arial" panose="020B0604020202020204" pitchFamily="34" charset="0"/>
                <a:ea typeface="Aptos" panose="020B0004020202020204" pitchFamily="34" charset="0"/>
                <a:cs typeface="Arial" panose="020B0604020202020204" pitchFamily="34" charset="0"/>
              </a:rPr>
              <a:t>, 175</a:t>
            </a:r>
            <a:r>
              <a:rPr lang="en-AU" sz="2000" i="1" dirty="0">
                <a:solidFill>
                  <a:srgbClr val="000000"/>
                </a:solidFill>
                <a:effectLst/>
                <a:latin typeface="Arial" panose="020B0604020202020204" pitchFamily="34" charset="0"/>
                <a:ea typeface="Aptos" panose="020B0004020202020204" pitchFamily="34" charset="0"/>
                <a:cs typeface="Arial" panose="020B0604020202020204" pitchFamily="34" charset="0"/>
              </a:rPr>
              <a:t> (11): e213298. </a:t>
            </a:r>
            <a:r>
              <a:rPr lang="en-AU"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doi:10.1001/jamapediatrics.2021.3298</a:t>
            </a:r>
            <a:endParaRPr lang="en-AU" sz="2000" dirty="0">
              <a:effectLst/>
              <a:latin typeface="Arial" panose="020B0604020202020204" pitchFamily="34" charset="0"/>
              <a:ea typeface="Aptos" panose="020B0004020202020204" pitchFamily="34" charset="0"/>
              <a:cs typeface="Calibri" panose="020F0502020204030204" pitchFamily="34" charset="0"/>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Clr>
                <a:schemeClr val="dk2"/>
              </a:buClr>
              <a:buSzPct val="100000"/>
              <a:buFont typeface="Rockwell"/>
              <a:buNone/>
            </a:pPr>
            <a:endParaRPr sz="4400" dirty="0">
              <a:latin typeface="Rockwell"/>
              <a:ea typeface="Rockwell"/>
              <a:cs typeface="Rockwell"/>
              <a:sym typeface="Rockwell"/>
            </a:endParaRPr>
          </a:p>
        </p:txBody>
      </p:sp>
      <p:pic>
        <p:nvPicPr>
          <p:cNvPr id="196" name="Google Shape;196;p10"/>
          <p:cNvPicPr preferRelativeResize="0"/>
          <p:nvPr/>
        </p:nvPicPr>
        <p:blipFill rotWithShape="1">
          <a:blip r:embed="rId3">
            <a:alphaModFix/>
          </a:blip>
          <a:srcRect/>
          <a:stretch/>
        </p:blipFill>
        <p:spPr>
          <a:xfrm>
            <a:off x="9241280" y="-1"/>
            <a:ext cx="2950720" cy="1381625"/>
          </a:xfrm>
          <a:prstGeom prst="rect">
            <a:avLst/>
          </a:prstGeom>
          <a:noFill/>
          <a:ln>
            <a:noFill/>
          </a:ln>
        </p:spPr>
      </p:pic>
      <p:sp>
        <p:nvSpPr>
          <p:cNvPr id="197" name="Google Shape;197;p10"/>
          <p:cNvSpPr txBox="1"/>
          <p:nvPr/>
        </p:nvSpPr>
        <p:spPr>
          <a:xfrm>
            <a:off x="1687375" y="4351625"/>
            <a:ext cx="8733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200" b="1" dirty="0">
                <a:latin typeface="Quattrocento Sans"/>
                <a:ea typeface="Quattrocento Sans"/>
                <a:cs typeface="Quattrocento Sans"/>
                <a:sym typeface="Quattrocento Sans"/>
              </a:rPr>
              <a:t>THANK YOU FOR LISTENING!</a:t>
            </a:r>
            <a:endParaRPr sz="3200" b="1" dirty="0">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you need to know</a:t>
            </a:r>
            <a:endParaRPr/>
          </a:p>
        </p:txBody>
      </p:sp>
      <p:sp>
        <p:nvSpPr>
          <p:cNvPr id="146" name="Google Shape;146;p3"/>
          <p:cNvSpPr txBox="1">
            <a:spLocks noGrp="1"/>
          </p:cNvSpPr>
          <p:nvPr>
            <p:ph type="body" idx="1"/>
          </p:nvPr>
        </p:nvSpPr>
        <p:spPr>
          <a:xfrm>
            <a:off x="838200" y="1825625"/>
            <a:ext cx="10515600" cy="4667250"/>
          </a:xfrm>
          <a:prstGeom prst="rect">
            <a:avLst/>
          </a:prstGeom>
          <a:noFill/>
          <a:ln>
            <a:noFill/>
          </a:ln>
        </p:spPr>
        <p:txBody>
          <a:bodyPr spcFirstLastPara="1" wrap="square" lIns="91425" tIns="45700" rIns="91425" bIns="45700" anchor="t" anchorCtr="0">
            <a:noAutofit/>
          </a:bodyPr>
          <a:lstStyle/>
          <a:p>
            <a:pPr marL="342900" lvl="0" indent="-342900" fontAlgn="base">
              <a:lnSpc>
                <a:spcPct val="100000"/>
              </a:lnSpc>
              <a:spcBef>
                <a:spcPts val="0"/>
              </a:spcBef>
              <a:spcAft>
                <a:spcPts val="1200"/>
              </a:spcAft>
              <a:buFont typeface="Symbol" panose="05050102010706020507" pitchFamily="18" charset="2"/>
              <a:buChar char=""/>
            </a:pPr>
            <a:r>
              <a:rPr lang="en-AU" sz="2000" dirty="0">
                <a:effectLst/>
                <a:latin typeface="Arial" panose="020B0604020202020204" pitchFamily="34" charset="0"/>
                <a:ea typeface="Aptos" panose="020B0004020202020204" pitchFamily="34" charset="0"/>
                <a:cs typeface="Arial" panose="020B0604020202020204" pitchFamily="34" charset="0"/>
              </a:rPr>
              <a:t>Interventions for children with autism usually do not start until after they have been diagnosed. This does not usually occur until children are 3 years old. </a:t>
            </a:r>
            <a:endParaRPr lang="en-AU" sz="2000" dirty="0">
              <a:effectLst/>
              <a:latin typeface="Arial" panose="020B0604020202020204" pitchFamily="34" charset="0"/>
              <a:ea typeface="Aptos" panose="020B0004020202020204" pitchFamily="34" charset="0"/>
              <a:cs typeface="Calibri" panose="020F0502020204030204" pitchFamily="34" charset="0"/>
            </a:endParaRPr>
          </a:p>
          <a:p>
            <a:pPr marL="342900" lvl="0" indent="-342900" fontAlgn="base">
              <a:lnSpc>
                <a:spcPct val="100000"/>
              </a:lnSpc>
              <a:spcBef>
                <a:spcPts val="0"/>
              </a:spcBef>
              <a:spcAft>
                <a:spcPts val="1200"/>
              </a:spcAft>
              <a:buFont typeface="Symbol" panose="05050102010706020507" pitchFamily="18" charset="2"/>
              <a:buChar char=""/>
            </a:pPr>
            <a:r>
              <a:rPr lang="en-AU" sz="2000" dirty="0">
                <a:effectLst/>
                <a:latin typeface="Arial" panose="020B0604020202020204" pitchFamily="34" charset="0"/>
                <a:ea typeface="Aptos" panose="020B0004020202020204" pitchFamily="34" charset="0"/>
                <a:cs typeface="Arial" panose="020B0604020202020204" pitchFamily="34" charset="0"/>
              </a:rPr>
              <a:t>However, autism is a strongly heritable condition that is present at birth and emerges over the first two years or so. </a:t>
            </a:r>
            <a:endParaRPr lang="en-AU" sz="2000" dirty="0">
              <a:effectLst/>
              <a:latin typeface="Arial" panose="020B0604020202020204" pitchFamily="34" charset="0"/>
              <a:ea typeface="Aptos" panose="020B0004020202020204" pitchFamily="34" charset="0"/>
              <a:cs typeface="Calibri" panose="020F0502020204030204" pitchFamily="34" charset="0"/>
            </a:endParaRPr>
          </a:p>
          <a:p>
            <a:pPr marL="342900" lvl="0" indent="-342900" fontAlgn="base">
              <a:lnSpc>
                <a:spcPct val="100000"/>
              </a:lnSpc>
              <a:spcBef>
                <a:spcPts val="0"/>
              </a:spcBef>
              <a:spcAft>
                <a:spcPts val="1200"/>
              </a:spcAft>
              <a:buFont typeface="Symbol" panose="05050102010706020507" pitchFamily="18" charset="2"/>
              <a:buChar char=""/>
            </a:pPr>
            <a:r>
              <a:rPr lang="en-AU" sz="2000" dirty="0">
                <a:effectLst/>
                <a:latin typeface="Arial" panose="020B0604020202020204" pitchFamily="34" charset="0"/>
                <a:ea typeface="Aptos" panose="020B0004020202020204" pitchFamily="34" charset="0"/>
                <a:cs typeface="Arial" panose="020B0604020202020204" pitchFamily="34" charset="0"/>
              </a:rPr>
              <a:t>This poses the question of whether it is possible to intervene early during this crucial developmental phase in development to address emerging developmental challenges and reduce the subsequent severity of behavioural problems.</a:t>
            </a:r>
            <a:endParaRPr lang="en-AU" sz="2000" dirty="0">
              <a:effectLst/>
              <a:latin typeface="Arial" panose="020B0604020202020204" pitchFamily="34" charset="0"/>
              <a:ea typeface="Aptos" panose="020B0004020202020204" pitchFamily="34" charset="0"/>
              <a:cs typeface="Calibri" panose="020F0502020204030204" pitchFamily="34" charset="0"/>
            </a:endParaRPr>
          </a:p>
          <a:p>
            <a:pPr marL="342900" lvl="0" indent="-342900" fontAlgn="base">
              <a:lnSpc>
                <a:spcPct val="100000"/>
              </a:lnSpc>
              <a:spcBef>
                <a:spcPts val="0"/>
              </a:spcBef>
              <a:spcAft>
                <a:spcPts val="1200"/>
              </a:spcAft>
              <a:buFont typeface="Symbol" panose="05050102010706020507" pitchFamily="18" charset="2"/>
              <a:buChar char=""/>
            </a:pPr>
            <a:r>
              <a:rPr lang="en-AU" sz="2000" dirty="0">
                <a:effectLst/>
                <a:latin typeface="Arial" panose="020B0604020202020204" pitchFamily="34" charset="0"/>
                <a:ea typeface="Aptos" panose="020B0004020202020204" pitchFamily="34" charset="0"/>
                <a:cs typeface="Arial" panose="020B0604020202020204" pitchFamily="34" charset="0"/>
              </a:rPr>
              <a:t>Previous efforts to intervene before the emergence of autistic symptoms have not succeeded in reducing the emergence of ASD symptoms. </a:t>
            </a:r>
            <a:endParaRPr lang="en-AU" sz="2000" dirty="0">
              <a:effectLst/>
              <a:latin typeface="Arial" panose="020B0604020202020204" pitchFamily="34" charset="0"/>
              <a:ea typeface="Aptos" panose="020B0004020202020204" pitchFamily="34" charset="0"/>
              <a:cs typeface="Calibri" panose="020F0502020204030204" pitchFamily="34" charset="0"/>
            </a:endParaRPr>
          </a:p>
          <a:p>
            <a:pPr marL="342900" lvl="0" indent="-342900" fontAlgn="base">
              <a:lnSpc>
                <a:spcPct val="100000"/>
              </a:lnSpc>
              <a:spcBef>
                <a:spcPts val="0"/>
              </a:spcBef>
              <a:spcAft>
                <a:spcPts val="600"/>
              </a:spcAft>
              <a:buFont typeface="Symbol" panose="05050102010706020507" pitchFamily="18" charset="2"/>
              <a:buChar char=""/>
            </a:pPr>
            <a:r>
              <a:rPr lang="en-AU" sz="2000" dirty="0">
                <a:effectLst/>
                <a:latin typeface="Arial" panose="020B0604020202020204" pitchFamily="34" charset="0"/>
                <a:ea typeface="Aptos" panose="020B0004020202020204" pitchFamily="34" charset="0"/>
                <a:cs typeface="Arial" panose="020B0604020202020204" pitchFamily="34" charset="0"/>
              </a:rPr>
              <a:t>New evidence about early development and techniques for promoting parent-child interactions suggested a different intervention strategy that might be more effective. </a:t>
            </a:r>
            <a:endParaRPr lang="en-AU" sz="2000" dirty="0">
              <a:effectLst/>
              <a:latin typeface="Arial" panose="020B0604020202020204" pitchFamily="34" charset="0"/>
              <a:ea typeface="Aptos" panose="020B0004020202020204" pitchFamily="34" charset="0"/>
              <a:cs typeface="Calibri" panose="020F0502020204030204" pitchFamily="34" charset="0"/>
            </a:endParaRPr>
          </a:p>
        </p:txBody>
      </p:sp>
      <p:pic>
        <p:nvPicPr>
          <p:cNvPr id="147" name="Google Shape;147;p3"/>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is this research about?</a:t>
            </a:r>
            <a:endParaRPr/>
          </a:p>
        </p:txBody>
      </p:sp>
      <p:sp>
        <p:nvSpPr>
          <p:cNvPr id="153" name="Google Shape;153;p4"/>
          <p:cNvSpPr txBox="1">
            <a:spLocks noGrp="1"/>
          </p:cNvSpPr>
          <p:nvPr>
            <p:ph type="body" idx="1"/>
          </p:nvPr>
        </p:nvSpPr>
        <p:spPr>
          <a:xfrm>
            <a:off x="838200" y="1553593"/>
            <a:ext cx="10515600" cy="4643022"/>
          </a:xfrm>
          <a:prstGeom prst="rect">
            <a:avLst/>
          </a:prstGeom>
          <a:noFill/>
          <a:ln>
            <a:noFill/>
          </a:ln>
        </p:spPr>
        <p:txBody>
          <a:bodyPr spcFirstLastPara="1" wrap="square" lIns="91425" tIns="45700" rIns="91425" bIns="45700" anchor="t" anchorCtr="0">
            <a:normAutofit lnSpcReduction="10000"/>
          </a:bodyPr>
          <a:lstStyle/>
          <a:p>
            <a:pPr marL="342900" lvl="0" indent="-342900" fontAlgn="base">
              <a:spcBef>
                <a:spcPts val="0"/>
              </a:spcBef>
              <a:spcAft>
                <a:spcPts val="600"/>
              </a:spcAft>
              <a:buFont typeface="Symbol" panose="05050102010706020507" pitchFamily="18" charset="2"/>
              <a:buChar char=""/>
            </a:pPr>
            <a:r>
              <a:rPr lang="en-AU" sz="2000" dirty="0">
                <a:solidFill>
                  <a:srgbClr val="383838"/>
                </a:solidFill>
                <a:effectLst/>
                <a:latin typeface="+mn-lt"/>
                <a:ea typeface="Times New Roman" panose="02020603050405020304" pitchFamily="18" charset="0"/>
                <a:cs typeface="Arial" panose="020B0604020202020204" pitchFamily="34" charset="0"/>
              </a:rPr>
              <a:t>The aim of the intervention used in this study was to help support social communication skills early in life, with the aim of reducing the impact of these difficulties on subsequent development. </a:t>
            </a:r>
            <a:endParaRPr lang="en-AU" sz="2000" dirty="0">
              <a:solidFill>
                <a:srgbClr val="383838"/>
              </a:solidFill>
              <a:effectLst/>
              <a:latin typeface="+mn-lt"/>
              <a:ea typeface="Aptos" panose="020B0004020202020204" pitchFamily="34" charset="0"/>
              <a:cs typeface="Calibri" panose="020F0502020204030204" pitchFamily="34" charset="0"/>
            </a:endParaRPr>
          </a:p>
          <a:p>
            <a:pPr marL="342900" lvl="0" indent="-342900" fontAlgn="base">
              <a:spcBef>
                <a:spcPts val="0"/>
              </a:spcBef>
              <a:spcAft>
                <a:spcPts val="600"/>
              </a:spcAft>
              <a:buFont typeface="Symbol" panose="05050102010706020507" pitchFamily="18" charset="2"/>
              <a:buChar char=""/>
            </a:pPr>
            <a:r>
              <a:rPr lang="en-AU" sz="2000" dirty="0">
                <a:solidFill>
                  <a:srgbClr val="333333"/>
                </a:solidFill>
                <a:effectLst/>
                <a:latin typeface="+mn-lt"/>
                <a:ea typeface="Times New Roman" panose="02020603050405020304" pitchFamily="18" charset="0"/>
                <a:cs typeface="Times New Roman" panose="02020603050405020304" pitchFamily="18" charset="0"/>
              </a:rPr>
              <a:t>The intervention involved the </a:t>
            </a:r>
            <a:r>
              <a:rPr lang="en-AU" sz="2000" i="1" dirty="0" err="1">
                <a:solidFill>
                  <a:srgbClr val="333333"/>
                </a:solidFill>
                <a:effectLst/>
                <a:latin typeface="+mn-lt"/>
                <a:ea typeface="Times New Roman" panose="02020603050405020304" pitchFamily="18" charset="0"/>
                <a:cs typeface="Times New Roman" panose="02020603050405020304" pitchFamily="18" charset="0"/>
              </a:rPr>
              <a:t>iBASIS</a:t>
            </a:r>
            <a:r>
              <a:rPr lang="en-AU" sz="2000" i="1" dirty="0">
                <a:solidFill>
                  <a:srgbClr val="333333"/>
                </a:solidFill>
                <a:effectLst/>
                <a:latin typeface="+mn-lt"/>
                <a:ea typeface="Times New Roman" panose="02020603050405020304" pitchFamily="18" charset="0"/>
                <a:cs typeface="Times New Roman" panose="02020603050405020304" pitchFamily="18" charset="0"/>
              </a:rPr>
              <a:t>–Video Interaction to Promote Positive Parenting </a:t>
            </a:r>
            <a:r>
              <a:rPr lang="en-AU" sz="2000" dirty="0">
                <a:solidFill>
                  <a:srgbClr val="333333"/>
                </a:solidFill>
                <a:effectLst/>
                <a:latin typeface="+mn-lt"/>
                <a:ea typeface="Times New Roman" panose="02020603050405020304" pitchFamily="18" charset="0"/>
                <a:cs typeface="Times New Roman" panose="02020603050405020304" pitchFamily="18" charset="0"/>
              </a:rPr>
              <a:t>(</a:t>
            </a:r>
            <a:r>
              <a:rPr lang="en-AU" sz="2000" dirty="0" err="1">
                <a:solidFill>
                  <a:srgbClr val="333333"/>
                </a:solidFill>
                <a:effectLst/>
                <a:latin typeface="+mn-lt"/>
                <a:ea typeface="Times New Roman" panose="02020603050405020304" pitchFamily="18" charset="0"/>
                <a:cs typeface="Times New Roman" panose="02020603050405020304" pitchFamily="18" charset="0"/>
              </a:rPr>
              <a:t>iBASIS</a:t>
            </a:r>
            <a:r>
              <a:rPr lang="en-AU" sz="2000" dirty="0">
                <a:solidFill>
                  <a:srgbClr val="333333"/>
                </a:solidFill>
                <a:effectLst/>
                <a:latin typeface="+mn-lt"/>
                <a:ea typeface="Times New Roman" panose="02020603050405020304" pitchFamily="18" charset="0"/>
                <a:cs typeface="Times New Roman" panose="02020603050405020304" pitchFamily="18" charset="0"/>
              </a:rPr>
              <a:t>-VIPP) which uses video feedback to increase parental awareness of their infant’s individual social communication and guide their responses to build infant social engagement and interaction. </a:t>
            </a:r>
            <a:endParaRPr lang="en-AU" sz="2000" dirty="0">
              <a:solidFill>
                <a:srgbClr val="383838"/>
              </a:solidFill>
              <a:effectLst/>
              <a:latin typeface="+mn-lt"/>
              <a:ea typeface="Aptos" panose="020B0004020202020204" pitchFamily="34" charset="0"/>
              <a:cs typeface="Calibri" panose="020F0502020204030204" pitchFamily="34" charset="0"/>
            </a:endParaRPr>
          </a:p>
          <a:p>
            <a:pPr marL="342900" lvl="0" indent="-342900" fontAlgn="base">
              <a:spcBef>
                <a:spcPts val="0"/>
              </a:spcBef>
              <a:spcAft>
                <a:spcPts val="600"/>
              </a:spcAft>
              <a:buFont typeface="Symbol" panose="05050102010706020507" pitchFamily="18" charset="2"/>
              <a:buChar char=""/>
            </a:pPr>
            <a:r>
              <a:rPr lang="en-AU" sz="2000" dirty="0">
                <a:solidFill>
                  <a:srgbClr val="383838"/>
                </a:solidFill>
                <a:effectLst/>
                <a:latin typeface="+mn-lt"/>
                <a:ea typeface="Times New Roman" panose="02020603050405020304" pitchFamily="18" charset="0"/>
                <a:cs typeface="Arial" panose="020B0604020202020204" pitchFamily="34" charset="0"/>
              </a:rPr>
              <a:t>Parents are videoed interacting with their baby in everyday situations, such as feeding and playing, and the trained therapist then provides guidance to the parent about how their baby is communicating with them, how they can respond, and how they can have back-and-forth ‘conversations.’ </a:t>
            </a:r>
            <a:endParaRPr lang="en-AU" sz="2000" dirty="0">
              <a:solidFill>
                <a:srgbClr val="383838"/>
              </a:solidFill>
              <a:effectLst/>
              <a:latin typeface="+mn-lt"/>
              <a:ea typeface="Aptos" panose="020B0004020202020204" pitchFamily="34" charset="0"/>
              <a:cs typeface="Calibri" panose="020F0502020204030204" pitchFamily="34" charset="0"/>
            </a:endParaRPr>
          </a:p>
          <a:p>
            <a:pPr marL="342900" lvl="0" indent="-342900" fontAlgn="base">
              <a:spcBef>
                <a:spcPts val="0"/>
              </a:spcBef>
              <a:spcAft>
                <a:spcPts val="600"/>
              </a:spcAft>
              <a:buFont typeface="Symbol" panose="05050102010706020507" pitchFamily="18" charset="2"/>
              <a:buChar char=""/>
            </a:pPr>
            <a:r>
              <a:rPr lang="en-AU" sz="2000" dirty="0">
                <a:solidFill>
                  <a:srgbClr val="383838"/>
                </a:solidFill>
                <a:effectLst/>
                <a:latin typeface="+mn-lt"/>
                <a:ea typeface="Times New Roman" panose="02020603050405020304" pitchFamily="18" charset="0"/>
                <a:cs typeface="Arial" panose="020B0604020202020204" pitchFamily="34" charset="0"/>
              </a:rPr>
              <a:t>Such exchanges lay the foundations for early social communication development, and for more complex skills such as verbal language.</a:t>
            </a:r>
            <a:endParaRPr lang="en-AU" sz="2000" dirty="0">
              <a:solidFill>
                <a:srgbClr val="383838"/>
              </a:solidFill>
              <a:effectLst/>
              <a:latin typeface="+mn-lt"/>
              <a:ea typeface="Aptos" panose="020B0004020202020204" pitchFamily="34" charset="0"/>
              <a:cs typeface="Calibri" panose="020F0502020204030204" pitchFamily="34" charset="0"/>
            </a:endParaRPr>
          </a:p>
          <a:p>
            <a:pPr marL="228600" lvl="0" indent="-50800" algn="l" rtl="0">
              <a:lnSpc>
                <a:spcPct val="110000"/>
              </a:lnSpc>
              <a:spcBef>
                <a:spcPts val="0"/>
              </a:spcBef>
              <a:spcAft>
                <a:spcPts val="0"/>
              </a:spcAft>
              <a:buSzPts val="2800"/>
              <a:buNone/>
            </a:pPr>
            <a:endParaRPr dirty="0"/>
          </a:p>
        </p:txBody>
      </p:sp>
      <p:pic>
        <p:nvPicPr>
          <p:cNvPr id="154" name="Google Shape;154;p4"/>
          <p:cNvPicPr preferRelativeResize="0"/>
          <p:nvPr/>
        </p:nvPicPr>
        <p:blipFill rotWithShape="1">
          <a:blip r:embed="rId3">
            <a:alphaModFix/>
          </a:blip>
          <a:srcRect/>
          <a:stretch/>
        </p:blipFill>
        <p:spPr>
          <a:xfrm>
            <a:off x="9241280" y="-35560"/>
            <a:ext cx="2950720" cy="1341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did the researchers do?</a:t>
            </a:r>
            <a:endParaRPr/>
          </a:p>
        </p:txBody>
      </p:sp>
      <p:sp>
        <p:nvSpPr>
          <p:cNvPr id="160" name="Google Shape;160;p5"/>
          <p:cNvSpPr txBox="1">
            <a:spLocks noGrp="1"/>
          </p:cNvSpPr>
          <p:nvPr>
            <p:ph type="body" idx="1"/>
          </p:nvPr>
        </p:nvSpPr>
        <p:spPr>
          <a:xfrm>
            <a:off x="838200" y="1473693"/>
            <a:ext cx="10515600" cy="501918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buFont typeface="Symbol" panose="05050102010706020507" pitchFamily="18" charset="2"/>
              <a:buChar char=""/>
            </a:pPr>
            <a:r>
              <a:rPr lang="en-AU" sz="1800" dirty="0">
                <a:solidFill>
                  <a:srgbClr val="333333"/>
                </a:solidFill>
                <a:effectLst/>
                <a:latin typeface="Arial" panose="020B0604020202020204" pitchFamily="34" charset="0"/>
                <a:ea typeface="Times New Roman" panose="02020603050405020304" pitchFamily="18" charset="0"/>
              </a:rPr>
              <a:t>The study was delivered in two sites – the Kids Research Institute Australia in Perth and the </a:t>
            </a:r>
            <a:r>
              <a:rPr lang="en-AU" sz="1800" dirty="0">
                <a:solidFill>
                  <a:srgbClr val="000000"/>
                </a:solidFill>
                <a:effectLst/>
                <a:latin typeface="Arial" panose="020B0604020202020204" pitchFamily="34" charset="0"/>
                <a:ea typeface="Aptos" panose="020B0004020202020204" pitchFamily="34" charset="0"/>
              </a:rPr>
              <a:t>Olga Tennison Autism Research Centre</a:t>
            </a:r>
            <a:r>
              <a:rPr lang="en-AU" sz="1800" dirty="0">
                <a:solidFill>
                  <a:srgbClr val="333333"/>
                </a:solidFill>
                <a:effectLst/>
                <a:latin typeface="Arial" panose="020B0604020202020204" pitchFamily="34" charset="0"/>
                <a:ea typeface="Times New Roman" panose="02020603050405020304" pitchFamily="18" charset="0"/>
              </a:rPr>
              <a:t> at La Trobe University in Melbourne. </a:t>
            </a:r>
            <a:endParaRPr lang="en-AU" sz="1800" dirty="0">
              <a:solidFill>
                <a:srgbClr val="000000"/>
              </a:solidFill>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AU" sz="1800" dirty="0">
                <a:solidFill>
                  <a:schemeClr val="accent2">
                    <a:lumMod val="50000"/>
                  </a:schemeClr>
                </a:solidFill>
                <a:effectLst/>
                <a:latin typeface="Arial" panose="020B0604020202020204" pitchFamily="34" charset="0"/>
                <a:ea typeface="Times New Roman" panose="02020603050405020304" pitchFamily="18" charset="0"/>
              </a:rPr>
              <a:t>It took the form of a randomised clinical trial of the </a:t>
            </a:r>
            <a:r>
              <a:rPr lang="en-AU" sz="1800" dirty="0" err="1">
                <a:solidFill>
                  <a:schemeClr val="accent2">
                    <a:lumMod val="50000"/>
                  </a:schemeClr>
                </a:solidFill>
                <a:effectLst/>
                <a:latin typeface="Arial" panose="020B0604020202020204" pitchFamily="34" charset="0"/>
                <a:ea typeface="Times New Roman" panose="02020603050405020304" pitchFamily="18" charset="0"/>
              </a:rPr>
              <a:t>iBASIS</a:t>
            </a:r>
            <a:r>
              <a:rPr lang="en-AU" sz="1800" dirty="0">
                <a:solidFill>
                  <a:schemeClr val="accent2">
                    <a:lumMod val="50000"/>
                  </a:schemeClr>
                </a:solidFill>
                <a:effectLst/>
                <a:latin typeface="Arial" panose="020B0604020202020204" pitchFamily="34" charset="0"/>
                <a:ea typeface="Times New Roman" panose="02020603050405020304" pitchFamily="18" charset="0"/>
              </a:rPr>
              <a:t>-VPP intervention conducted over a</a:t>
            </a:r>
            <a:r>
              <a:rPr lang="en-AU" sz="18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 5-month period with developmental follow-up. </a:t>
            </a:r>
            <a:endParaRPr lang="en-AU" sz="1800" dirty="0">
              <a:solidFill>
                <a:schemeClr val="accent2">
                  <a:lumMod val="50000"/>
                </a:schemeClr>
              </a:solidFill>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AU"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Assessments were conducted at baseline, 6 months after baseline (treatment end point), 12 months after baseline, and 24 months after baseline.</a:t>
            </a:r>
            <a:endParaRPr lang="en-AU" sz="1800" dirty="0">
              <a:solidFill>
                <a:srgbClr val="000000"/>
              </a:solidFill>
              <a:effectLst/>
              <a:latin typeface="Calibri" panose="020F0502020204030204" pitchFamily="34" charset="0"/>
              <a:ea typeface="Aptos" panose="020B0004020202020204" pitchFamily="34" charset="0"/>
            </a:endParaRPr>
          </a:p>
          <a:p>
            <a:pPr marL="342900" lvl="0" indent="-342900">
              <a:buFont typeface="Symbol" panose="05050102010706020507" pitchFamily="18" charset="2"/>
              <a:buChar char=""/>
            </a:pPr>
            <a:r>
              <a:rPr lang="en-AU" sz="1800" dirty="0">
                <a:solidFill>
                  <a:schemeClr val="accent2">
                    <a:lumMod val="50000"/>
                  </a:schemeClr>
                </a:solidFill>
                <a:effectLst/>
                <a:latin typeface="Arial" panose="020B0604020202020204" pitchFamily="34" charset="0"/>
                <a:ea typeface="Aptos" panose="020B0004020202020204" pitchFamily="34" charset="0"/>
              </a:rPr>
              <a:t>The participants were 104 infants aged 9 to 14 months showing early behaviours associated with later ASD (such as reduced eye contact, imitation or social smiling) as measured by the </a:t>
            </a:r>
            <a:r>
              <a:rPr lang="en-AU" sz="1800" i="1" dirty="0">
                <a:solidFill>
                  <a:schemeClr val="accent2">
                    <a:lumMod val="50000"/>
                  </a:schemeClr>
                </a:solidFill>
                <a:effectLst/>
                <a:latin typeface="Arial" panose="020B0604020202020204" pitchFamily="34" charset="0"/>
                <a:ea typeface="Aptos" panose="020B0004020202020204" pitchFamily="34" charset="0"/>
              </a:rPr>
              <a:t>Social Attention and Communication Surveillance–Revised</a:t>
            </a:r>
            <a:r>
              <a:rPr lang="en-AU" sz="1800" dirty="0">
                <a:solidFill>
                  <a:schemeClr val="accent2">
                    <a:lumMod val="50000"/>
                  </a:schemeClr>
                </a:solidFill>
                <a:effectLst/>
                <a:latin typeface="Arial" panose="020B0604020202020204" pitchFamily="34" charset="0"/>
                <a:ea typeface="Aptos" panose="020B0004020202020204" pitchFamily="34" charset="0"/>
              </a:rPr>
              <a:t> scale. </a:t>
            </a:r>
            <a:endParaRPr lang="en-AU" sz="1800" dirty="0">
              <a:solidFill>
                <a:schemeClr val="accent2">
                  <a:lumMod val="50000"/>
                </a:schemeClr>
              </a:solidFill>
              <a:effectLst/>
              <a:latin typeface="Arial" panose="020B060402020202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AU" sz="1800" dirty="0">
                <a:solidFill>
                  <a:srgbClr val="383838"/>
                </a:solidFill>
                <a:effectLst/>
                <a:latin typeface="Arial" panose="020B0604020202020204" pitchFamily="34" charset="0"/>
                <a:ea typeface="Times New Roman" panose="02020603050405020304" pitchFamily="18" charset="0"/>
              </a:rPr>
              <a:t>Fifty of the infants were randomised to receive 10 sessions of the </a:t>
            </a:r>
            <a:r>
              <a:rPr lang="en-AU" sz="1800" dirty="0" err="1">
                <a:solidFill>
                  <a:srgbClr val="383838"/>
                </a:solidFill>
                <a:effectLst/>
                <a:latin typeface="Arial" panose="020B0604020202020204" pitchFamily="34" charset="0"/>
                <a:ea typeface="Times New Roman" panose="02020603050405020304" pitchFamily="18" charset="0"/>
              </a:rPr>
              <a:t>iBASIS</a:t>
            </a:r>
            <a:r>
              <a:rPr lang="en-AU" sz="1800" dirty="0">
                <a:solidFill>
                  <a:srgbClr val="383838"/>
                </a:solidFill>
                <a:effectLst/>
                <a:latin typeface="Arial" panose="020B0604020202020204" pitchFamily="34" charset="0"/>
                <a:ea typeface="Times New Roman" panose="02020603050405020304" pitchFamily="18" charset="0"/>
              </a:rPr>
              <a:t>-VIPP therapy for five months. The other 53 infants received the usual services they would receive in their local community, such as allied health therapy, working with psychologists, speech pathologists and occupational therapists. </a:t>
            </a:r>
            <a:endParaRPr lang="en-AU" sz="1800" dirty="0">
              <a:effectLst/>
              <a:latin typeface="Arial" panose="020B060402020202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AU" sz="1800" dirty="0">
                <a:solidFill>
                  <a:schemeClr val="accent2">
                    <a:lumMod val="50000"/>
                  </a:schemeClr>
                </a:solidFill>
                <a:effectLst/>
                <a:latin typeface="Arial" panose="020B0604020202020204" pitchFamily="34" charset="0"/>
                <a:ea typeface="Times New Roman" panose="02020603050405020304" pitchFamily="18" charset="0"/>
              </a:rPr>
              <a:t>When the babies were aged three, independent clinicians who did not know which therapies the children had received reviewed all of the developmental information collected and determined whether the children met diagnostic criteria for autism.</a:t>
            </a:r>
            <a:endParaRPr lang="en-AU" sz="1800" dirty="0">
              <a:solidFill>
                <a:schemeClr val="accent2">
                  <a:lumMod val="50000"/>
                </a:schemeClr>
              </a:solidFill>
              <a:effectLst/>
              <a:latin typeface="Calibri" panose="020F0502020204030204" pitchFamily="34" charset="0"/>
              <a:ea typeface="Aptos" panose="020B0004020202020204" pitchFamily="34" charset="0"/>
            </a:endParaRPr>
          </a:p>
        </p:txBody>
      </p:sp>
      <p:pic>
        <p:nvPicPr>
          <p:cNvPr id="161" name="Google Shape;161;p5"/>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did the researchers find?</a:t>
            </a:r>
            <a:endParaRPr/>
          </a:p>
        </p:txBody>
      </p:sp>
      <p:sp>
        <p:nvSpPr>
          <p:cNvPr id="167" name="Google Shape;167;p6"/>
          <p:cNvSpPr txBox="1">
            <a:spLocks noGrp="1"/>
          </p:cNvSpPr>
          <p:nvPr>
            <p:ph type="body" idx="1"/>
          </p:nvPr>
        </p:nvSpPr>
        <p:spPr>
          <a:xfrm>
            <a:off x="838200" y="1553592"/>
            <a:ext cx="10515600" cy="4864963"/>
          </a:xfrm>
          <a:prstGeom prst="rect">
            <a:avLst/>
          </a:prstGeom>
          <a:noFill/>
          <a:ln>
            <a:noFill/>
          </a:ln>
        </p:spPr>
        <p:txBody>
          <a:bodyPr spcFirstLastPara="1" wrap="square" lIns="91425" tIns="45700" rIns="91425" bIns="45700" anchor="t" anchorCtr="0">
            <a:normAutofit/>
          </a:bodyPr>
          <a:lstStyle/>
          <a:p>
            <a:pPr marL="342900" lvl="0" indent="-342900">
              <a:spcAft>
                <a:spcPts val="1200"/>
              </a:spcAft>
              <a:buFont typeface="Symbol" panose="05050102010706020507" pitchFamily="18" charset="2"/>
              <a:buChar char=""/>
            </a:pPr>
            <a:r>
              <a:rPr lang="en-AU" sz="2000" dirty="0">
                <a:solidFill>
                  <a:srgbClr val="000000"/>
                </a:solidFill>
                <a:effectLst/>
                <a:latin typeface="+mn-lt"/>
                <a:ea typeface="Times New Roman" panose="02020603050405020304" pitchFamily="18" charset="0"/>
                <a:cs typeface="Times New Roman" panose="02020603050405020304" pitchFamily="18" charset="0"/>
              </a:rPr>
              <a:t>There were improvements in caregiver responsiveness and language outcomes in the </a:t>
            </a:r>
            <a:r>
              <a:rPr lang="en-AU" sz="2000" dirty="0" err="1">
                <a:solidFill>
                  <a:srgbClr val="000000"/>
                </a:solidFill>
                <a:effectLst/>
                <a:latin typeface="+mn-lt"/>
                <a:ea typeface="Times New Roman" panose="02020603050405020304" pitchFamily="18" charset="0"/>
                <a:cs typeface="Times New Roman" panose="02020603050405020304" pitchFamily="18" charset="0"/>
              </a:rPr>
              <a:t>iBASIS</a:t>
            </a:r>
            <a:r>
              <a:rPr lang="en-AU" sz="2000" dirty="0">
                <a:solidFill>
                  <a:srgbClr val="000000"/>
                </a:solidFill>
                <a:effectLst/>
                <a:latin typeface="+mn-lt"/>
                <a:ea typeface="Times New Roman" panose="02020603050405020304" pitchFamily="18" charset="0"/>
                <a:cs typeface="Times New Roman" panose="02020603050405020304" pitchFamily="18" charset="0"/>
              </a:rPr>
              <a:t>-VIPP group.</a:t>
            </a:r>
            <a:endParaRPr lang="en-AU" sz="2000" dirty="0">
              <a:effectLst/>
              <a:latin typeface="+mn-lt"/>
              <a:ea typeface="Aptos" panose="020B0004020202020204" pitchFamily="34" charset="0"/>
              <a:cs typeface="Calibri" panose="020F0502020204030204" pitchFamily="34" charset="0"/>
            </a:endParaRPr>
          </a:p>
          <a:p>
            <a:pPr marL="342900" lvl="0" indent="-342900" fontAlgn="base">
              <a:spcBef>
                <a:spcPts val="0"/>
              </a:spcBef>
              <a:spcAft>
                <a:spcPts val="1350"/>
              </a:spcAft>
              <a:buFont typeface="Symbol" panose="05050102010706020507" pitchFamily="18" charset="2"/>
              <a:buChar char=""/>
            </a:pPr>
            <a:r>
              <a:rPr lang="en-AU" sz="2000" dirty="0">
                <a:solidFill>
                  <a:srgbClr val="383838"/>
                </a:solidFill>
                <a:effectLst/>
                <a:latin typeface="+mn-lt"/>
                <a:ea typeface="Times New Roman" panose="02020603050405020304" pitchFamily="18" charset="0"/>
                <a:cs typeface="Arial" panose="020B0604020202020204" pitchFamily="34" charset="0"/>
              </a:rPr>
              <a:t>At age 3, the children in the treatment group had significantly fewer behavioural signs of autism, such as social communication difficulties and repetitive behaviours, compared to infants who did not receive the therapy.</a:t>
            </a:r>
            <a:endParaRPr lang="en-AU" sz="2000" dirty="0">
              <a:effectLst/>
              <a:latin typeface="+mn-lt"/>
              <a:ea typeface="Aptos" panose="020B0004020202020204" pitchFamily="34" charset="0"/>
              <a:cs typeface="Calibri" panose="020F0502020204030204" pitchFamily="34" charset="0"/>
            </a:endParaRPr>
          </a:p>
          <a:p>
            <a:pPr marL="342900" lvl="0" indent="-342900" fontAlgn="base">
              <a:spcBef>
                <a:spcPts val="0"/>
              </a:spcBef>
              <a:spcAft>
                <a:spcPts val="1350"/>
              </a:spcAft>
              <a:buFont typeface="Symbol" panose="05050102010706020507" pitchFamily="18" charset="2"/>
              <a:buChar char=""/>
            </a:pPr>
            <a:r>
              <a:rPr lang="en-AU" sz="2000" dirty="0">
                <a:solidFill>
                  <a:srgbClr val="383838"/>
                </a:solidFill>
                <a:effectLst/>
                <a:latin typeface="+mn-lt"/>
                <a:ea typeface="Times New Roman" panose="02020603050405020304" pitchFamily="18" charset="0"/>
                <a:cs typeface="Arial" panose="020B0604020202020204" pitchFamily="34" charset="0"/>
              </a:rPr>
              <a:t>Infants who received the therapy were also less likely to meet criteria for an overall diagnosis of autism when they were three.</a:t>
            </a:r>
            <a:endParaRPr lang="en-AU" sz="2000" dirty="0">
              <a:effectLst/>
              <a:latin typeface="+mn-lt"/>
              <a:ea typeface="Aptos" panose="020B0004020202020204" pitchFamily="34" charset="0"/>
              <a:cs typeface="Calibri" panose="020F0502020204030204" pitchFamily="34" charset="0"/>
            </a:endParaRPr>
          </a:p>
          <a:p>
            <a:pPr marL="0" lvl="0" indent="0" algn="l" rtl="0">
              <a:lnSpc>
                <a:spcPct val="110000"/>
              </a:lnSpc>
              <a:spcBef>
                <a:spcPts val="0"/>
              </a:spcBef>
              <a:spcAft>
                <a:spcPts val="0"/>
              </a:spcAft>
              <a:buSzPts val="2800"/>
              <a:buNone/>
            </a:pPr>
            <a:r>
              <a:rPr lang="en-US" sz="2000" b="1" i="1" dirty="0">
                <a:latin typeface="+mn-lt"/>
              </a:rPr>
              <a:t>Overall, the findings provide support for the efficacy of the </a:t>
            </a:r>
            <a:r>
              <a:rPr lang="en-US" sz="2000" b="1" i="1" dirty="0" err="1">
                <a:latin typeface="+mn-lt"/>
              </a:rPr>
              <a:t>iBasis</a:t>
            </a:r>
            <a:r>
              <a:rPr lang="en-US" sz="2000" b="1" i="1" dirty="0">
                <a:latin typeface="+mn-lt"/>
              </a:rPr>
              <a:t>-VPP therapy model with infants showing early signs of autism.</a:t>
            </a:r>
            <a:endParaRPr sz="2000" b="1" i="1" dirty="0">
              <a:latin typeface="+mn-lt"/>
            </a:endParaRPr>
          </a:p>
        </p:txBody>
      </p:sp>
      <p:pic>
        <p:nvPicPr>
          <p:cNvPr id="168" name="Google Shape;168;p6"/>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BB3DD714-587D-6BA9-5A9C-2E3AFDD8347E}"/>
            </a:ext>
          </a:extLst>
        </p:cNvPr>
        <p:cNvGrpSpPr/>
        <p:nvPr/>
      </p:nvGrpSpPr>
      <p:grpSpPr>
        <a:xfrm>
          <a:off x="0" y="0"/>
          <a:ext cx="0" cy="0"/>
          <a:chOff x="0" y="0"/>
          <a:chExt cx="0" cy="0"/>
        </a:xfrm>
      </p:grpSpPr>
      <p:sp>
        <p:nvSpPr>
          <p:cNvPr id="173" name="Google Shape;173;p7">
            <a:extLst>
              <a:ext uri="{FF2B5EF4-FFF2-40B4-BE49-F238E27FC236}">
                <a16:creationId xmlns:a16="http://schemas.microsoft.com/office/drawing/2014/main" id="{8D753225-41D2-FF48-CC88-11E84BCA287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How can you use this research?</a:t>
            </a:r>
            <a:endParaRPr dirty="0"/>
          </a:p>
        </p:txBody>
      </p:sp>
      <p:sp>
        <p:nvSpPr>
          <p:cNvPr id="174" name="Google Shape;174;p7">
            <a:extLst>
              <a:ext uri="{FF2B5EF4-FFF2-40B4-BE49-F238E27FC236}">
                <a16:creationId xmlns:a16="http://schemas.microsoft.com/office/drawing/2014/main" id="{24D2EA5C-6C31-928A-DBE2-D02C6B4128FB}"/>
              </a:ext>
            </a:extLst>
          </p:cNvPr>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114300" indent="0" fontAlgn="base">
              <a:spcAft>
                <a:spcPts val="1350"/>
              </a:spcAft>
              <a:buNone/>
            </a:pPr>
            <a:r>
              <a:rPr lang="en-AU" sz="2000" dirty="0">
                <a:solidFill>
                  <a:srgbClr val="383838"/>
                </a:solidFill>
                <a:effectLst/>
                <a:latin typeface="Arial" panose="020B0604020202020204" pitchFamily="34" charset="0"/>
                <a:ea typeface="Times New Roman" panose="02020603050405020304" pitchFamily="18" charset="0"/>
                <a:cs typeface="Arial" panose="020B0604020202020204" pitchFamily="34" charset="0"/>
              </a:rPr>
              <a:t>A couple of features of this research are worth noting:</a:t>
            </a:r>
            <a:endParaRPr lang="en-AU" sz="2000" dirty="0">
              <a:effectLst/>
              <a:latin typeface="Arial" panose="020B0604020202020204" pitchFamily="34" charset="0"/>
              <a:ea typeface="Aptos" panose="020B0004020202020204" pitchFamily="34" charset="0"/>
              <a:cs typeface="Calibri" panose="020F0502020204030204" pitchFamily="34" charset="0"/>
            </a:endParaRPr>
          </a:p>
          <a:p>
            <a:pPr marL="342900" lvl="0" indent="-342900" fontAlgn="base">
              <a:spcAft>
                <a:spcPts val="600"/>
              </a:spcAft>
              <a:buFont typeface="Symbol" panose="05050102010706020507" pitchFamily="18" charset="2"/>
              <a:buChar char=""/>
            </a:pPr>
            <a:r>
              <a:rPr lang="en-AU" sz="2000" dirty="0">
                <a:solidFill>
                  <a:srgbClr val="383838"/>
                </a:solidFill>
                <a:effectLst/>
                <a:latin typeface="Arial" panose="020B0604020202020204" pitchFamily="34" charset="0"/>
                <a:ea typeface="Times New Roman" panose="02020603050405020304" pitchFamily="18" charset="0"/>
                <a:cs typeface="Arial" panose="020B0604020202020204" pitchFamily="34" charset="0"/>
              </a:rPr>
              <a:t>Many previous therapies for autism have tried to improve development by working with children directly to shape more ‘normal’ behaviours and reduce behaviours that are seen as problematic. </a:t>
            </a:r>
          </a:p>
          <a:p>
            <a:pPr marL="355600" lvl="0" indent="0" fontAlgn="base">
              <a:spcBef>
                <a:spcPts val="0"/>
              </a:spcBef>
              <a:spcAft>
                <a:spcPts val="1350"/>
              </a:spcAft>
              <a:buNone/>
            </a:pPr>
            <a:r>
              <a:rPr lang="en-AU" sz="2000" dirty="0">
                <a:solidFill>
                  <a:srgbClr val="383838"/>
                </a:solidFill>
                <a:effectLst/>
                <a:latin typeface="Arial" panose="020B0604020202020204" pitchFamily="34" charset="0"/>
                <a:ea typeface="Times New Roman" panose="02020603050405020304" pitchFamily="18" charset="0"/>
                <a:cs typeface="Arial" panose="020B0604020202020204" pitchFamily="34" charset="0"/>
              </a:rPr>
              <a:t>This therapy focused on providing supports to children based on functional difficulties, rather behavioural symptoms, and sought to promote positive interactions rather than eliminate ‘problem’ behaviours . </a:t>
            </a:r>
            <a:endParaRPr lang="en-AU" sz="2000" dirty="0">
              <a:solidFill>
                <a:srgbClr val="383838"/>
              </a:solidFill>
              <a:effectLst/>
              <a:latin typeface="Arial" panose="020B0604020202020204" pitchFamily="34" charset="0"/>
              <a:ea typeface="Aptos" panose="020B0004020202020204" pitchFamily="34" charset="0"/>
              <a:cs typeface="Calibri" panose="020F0502020204030204" pitchFamily="34" charset="0"/>
            </a:endParaRPr>
          </a:p>
          <a:p>
            <a:pPr marL="342900" lvl="0" indent="-342900" fontAlgn="base">
              <a:spcBef>
                <a:spcPts val="0"/>
              </a:spcBef>
              <a:spcAft>
                <a:spcPts val="600"/>
              </a:spcAft>
              <a:buFont typeface="Symbol" panose="05050102010706020507" pitchFamily="18" charset="2"/>
              <a:buChar char=""/>
            </a:pPr>
            <a:r>
              <a:rPr lang="en-AU" sz="2000" dirty="0">
                <a:solidFill>
                  <a:srgbClr val="383838"/>
                </a:solidFill>
                <a:effectLst/>
                <a:latin typeface="Arial" panose="020B0604020202020204" pitchFamily="34" charset="0"/>
                <a:ea typeface="Times New Roman" panose="02020603050405020304" pitchFamily="18" charset="0"/>
                <a:cs typeface="Arial" panose="020B0604020202020204" pitchFamily="34" charset="0"/>
              </a:rPr>
              <a:t>The therapy does not work with the child directly but with the child’s social environment, seeking to help the child’s caregivers understand and respond to the child’s communications more effectively. </a:t>
            </a:r>
          </a:p>
          <a:p>
            <a:pPr marL="0" lvl="0" indent="355600" fontAlgn="base">
              <a:spcBef>
                <a:spcPts val="0"/>
              </a:spcBef>
              <a:spcAft>
                <a:spcPts val="600"/>
              </a:spcAft>
              <a:buNone/>
            </a:pPr>
            <a:r>
              <a:rPr lang="en-AU" sz="2000" dirty="0">
                <a:solidFill>
                  <a:srgbClr val="383838"/>
                </a:solidFill>
                <a:effectLst/>
                <a:latin typeface="Arial" panose="020B0604020202020204" pitchFamily="34" charset="0"/>
                <a:ea typeface="Times New Roman" panose="02020603050405020304" pitchFamily="18" charset="0"/>
                <a:cs typeface="Arial" panose="020B0604020202020204" pitchFamily="34" charset="0"/>
              </a:rPr>
              <a:t>This is consistent with best practice in early childhood intervention services. </a:t>
            </a:r>
            <a:endParaRPr lang="en-AU" sz="2000" dirty="0">
              <a:solidFill>
                <a:srgbClr val="383838"/>
              </a:solidFill>
              <a:effectLst/>
              <a:latin typeface="Arial" panose="020B0604020202020204" pitchFamily="34" charset="0"/>
              <a:ea typeface="Aptos" panose="020B0004020202020204" pitchFamily="34" charset="0"/>
              <a:cs typeface="Calibri" panose="020F0502020204030204" pitchFamily="34" charset="0"/>
            </a:endParaRPr>
          </a:p>
        </p:txBody>
      </p:sp>
      <p:pic>
        <p:nvPicPr>
          <p:cNvPr id="175" name="Google Shape;175;p7">
            <a:extLst>
              <a:ext uri="{FF2B5EF4-FFF2-40B4-BE49-F238E27FC236}">
                <a16:creationId xmlns:a16="http://schemas.microsoft.com/office/drawing/2014/main" id="{20BEEF95-A1D0-8F55-EEC1-DAF3D20ECFD5}"/>
              </a:ext>
            </a:extLst>
          </p:cNvPr>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extLst>
      <p:ext uri="{BB962C8B-B14F-4D97-AF65-F5344CB8AC3E}">
        <p14:creationId xmlns:p14="http://schemas.microsoft.com/office/powerpoint/2010/main" val="22507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How can you use this research?</a:t>
            </a:r>
            <a:endParaRPr dirty="0"/>
          </a:p>
        </p:txBody>
      </p:sp>
      <p:sp>
        <p:nvSpPr>
          <p:cNvPr id="174" name="Google Shape;17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indent="0" fontAlgn="base">
              <a:spcBef>
                <a:spcPts val="0"/>
              </a:spcBef>
              <a:spcAft>
                <a:spcPts val="1200"/>
              </a:spcAft>
              <a:buNone/>
            </a:pPr>
            <a:r>
              <a:rPr lang="en-AU" sz="2000" b="1" i="1" dirty="0">
                <a:solidFill>
                  <a:srgbClr val="383838"/>
                </a:solidFill>
                <a:latin typeface="+mn-lt"/>
                <a:ea typeface="Times New Roman" panose="02020603050405020304" pitchFamily="18" charset="0"/>
                <a:cs typeface="Arial" panose="020B0604020202020204" pitchFamily="34" charset="0"/>
              </a:rPr>
              <a:t>I</a:t>
            </a:r>
            <a:r>
              <a:rPr lang="en-AU" sz="2000" b="1" i="1" dirty="0">
                <a:solidFill>
                  <a:srgbClr val="383838"/>
                </a:solidFill>
                <a:effectLst/>
                <a:latin typeface="+mn-lt"/>
                <a:ea typeface="Times New Roman" panose="02020603050405020304" pitchFamily="18" charset="0"/>
                <a:cs typeface="Arial" panose="020B0604020202020204" pitchFamily="34" charset="0"/>
              </a:rPr>
              <a:t>mplications for ECI practitioners and services</a:t>
            </a:r>
            <a:r>
              <a:rPr lang="en-AU" sz="2000" dirty="0">
                <a:solidFill>
                  <a:srgbClr val="383838"/>
                </a:solidFill>
                <a:effectLst/>
                <a:latin typeface="+mn-lt"/>
                <a:ea typeface="Times New Roman" panose="02020603050405020304" pitchFamily="18" charset="0"/>
                <a:cs typeface="Arial" panose="020B0604020202020204" pitchFamily="34" charset="0"/>
              </a:rPr>
              <a:t>:</a:t>
            </a:r>
            <a:endParaRPr lang="en-AU" sz="2000" dirty="0">
              <a:effectLst/>
              <a:latin typeface="+mn-lt"/>
              <a:ea typeface="Aptos" panose="020B0004020202020204" pitchFamily="34" charset="0"/>
              <a:cs typeface="Calibri" panose="020F0502020204030204" pitchFamily="34" charset="0"/>
            </a:endParaRPr>
          </a:p>
          <a:p>
            <a:pPr marL="342900" lvl="0" indent="-342900" fontAlgn="base">
              <a:spcBef>
                <a:spcPts val="0"/>
              </a:spcBef>
              <a:spcAft>
                <a:spcPts val="1200"/>
              </a:spcAft>
              <a:buFont typeface="Symbol" panose="05050102010706020507" pitchFamily="18" charset="2"/>
              <a:buChar char=""/>
            </a:pPr>
            <a:r>
              <a:rPr lang="en-AU" sz="2000" dirty="0">
                <a:solidFill>
                  <a:srgbClr val="383838"/>
                </a:solidFill>
                <a:effectLst/>
                <a:latin typeface="+mn-lt"/>
                <a:ea typeface="Times New Roman" panose="02020603050405020304" pitchFamily="18" charset="0"/>
                <a:cs typeface="Arial" panose="020B0604020202020204" pitchFamily="34" charset="0"/>
              </a:rPr>
              <a:t>The findings from this study suggest that, rather than waiting until the child is diagnosed to provide early childhood intervention support, we should try to identify developmental differences as early as possible and provide early childhood intervention support.  </a:t>
            </a:r>
            <a:endParaRPr lang="en-AU" sz="2000" dirty="0">
              <a:effectLst/>
              <a:latin typeface="+mn-lt"/>
              <a:ea typeface="Aptos" panose="020B0004020202020204" pitchFamily="34" charset="0"/>
              <a:cs typeface="Calibri" panose="020F0502020204030204" pitchFamily="34" charset="0"/>
            </a:endParaRPr>
          </a:p>
          <a:p>
            <a:pPr marL="342900" lvl="0" indent="-342900">
              <a:spcBef>
                <a:spcPts val="0"/>
              </a:spcBef>
              <a:spcAft>
                <a:spcPts val="1200"/>
              </a:spcAft>
              <a:buFont typeface="Symbol" panose="05050102010706020507" pitchFamily="18" charset="2"/>
              <a:buChar char=""/>
            </a:pPr>
            <a:r>
              <a:rPr lang="en-AU" sz="2000" dirty="0">
                <a:solidFill>
                  <a:srgbClr val="000000"/>
                </a:solidFill>
                <a:effectLst/>
                <a:latin typeface="+mn-lt"/>
                <a:ea typeface="Aptos" panose="020B0004020202020204" pitchFamily="34" charset="0"/>
              </a:rPr>
              <a:t>This study has obvious implications for children showing early social communication difficulties, but these are not restricted to children with autism. Promoting responsive caregiving is important for all children with developmental disabilities.</a:t>
            </a:r>
          </a:p>
          <a:p>
            <a:pPr marL="342900" lvl="0" indent="-342900">
              <a:spcBef>
                <a:spcPts val="0"/>
              </a:spcBef>
              <a:spcAft>
                <a:spcPts val="600"/>
              </a:spcAft>
              <a:buFont typeface="Symbol" panose="05050102010706020507" pitchFamily="18" charset="2"/>
              <a:buChar char=""/>
            </a:pPr>
            <a:r>
              <a:rPr lang="en-AU" sz="2000" dirty="0">
                <a:effectLst/>
                <a:latin typeface="+mn-lt"/>
                <a:ea typeface="Aptos" panose="020B0004020202020204" pitchFamily="34" charset="0"/>
              </a:rPr>
              <a:t>The use of video feedback in promoting parent-child communication can be a valuable addition to ECI practice</a:t>
            </a:r>
            <a:endParaRPr sz="2000" dirty="0">
              <a:latin typeface="+mn-lt"/>
            </a:endParaRPr>
          </a:p>
        </p:txBody>
      </p:sp>
      <p:pic>
        <p:nvPicPr>
          <p:cNvPr id="175" name="Google Shape;175;p7"/>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Where to from here?</a:t>
            </a:r>
            <a:endParaRPr/>
          </a:p>
        </p:txBody>
      </p:sp>
      <p:sp>
        <p:nvSpPr>
          <p:cNvPr id="181" name="Google Shape;181;p8"/>
          <p:cNvSpPr txBox="1">
            <a:spLocks noGrp="1"/>
          </p:cNvSpPr>
          <p:nvPr>
            <p:ph type="body" idx="1"/>
          </p:nvPr>
        </p:nvSpPr>
        <p:spPr>
          <a:xfrm>
            <a:off x="838200" y="1825624"/>
            <a:ext cx="10515600" cy="4584053"/>
          </a:xfrm>
          <a:prstGeom prst="rect">
            <a:avLst/>
          </a:prstGeom>
          <a:noFill/>
          <a:ln>
            <a:noFill/>
          </a:ln>
        </p:spPr>
        <p:txBody>
          <a:bodyPr spcFirstLastPara="1" wrap="square" lIns="91425" tIns="45700" rIns="91425" bIns="45700" anchor="t" anchorCtr="0">
            <a:normAutofit/>
          </a:bodyPr>
          <a:lstStyle/>
          <a:p>
            <a:pPr marL="342900" lvl="0" indent="-342900">
              <a:buFont typeface="Symbol" panose="05050102010706020507" pitchFamily="18" charset="2"/>
              <a:buChar char=""/>
            </a:pPr>
            <a:r>
              <a:rPr lang="en-AU" sz="1800" b="1" i="1" dirty="0">
                <a:effectLst/>
                <a:latin typeface="Arial" panose="020B0604020202020204" pitchFamily="34" charset="0"/>
                <a:ea typeface="Aptos" panose="020B0004020202020204" pitchFamily="34" charset="0"/>
                <a:cs typeface="Arial" panose="020B0604020202020204" pitchFamily="34" charset="0"/>
              </a:rPr>
              <a:t>Inklings</a:t>
            </a:r>
            <a:r>
              <a:rPr lang="en-AU" sz="1800" dirty="0">
                <a:effectLst/>
                <a:latin typeface="Arial" panose="020B0604020202020204" pitchFamily="34" charset="0"/>
                <a:ea typeface="Aptos" panose="020B0004020202020204" pitchFamily="34" charset="0"/>
                <a:cs typeface="Arial" panose="020B0604020202020204" pitchFamily="34" charset="0"/>
              </a:rPr>
              <a:t> program - </a:t>
            </a:r>
            <a:r>
              <a:rPr lang="en-AU" sz="1800" u="sng" dirty="0">
                <a:solidFill>
                  <a:schemeClr val="accent2"/>
                </a:solidFill>
                <a:effectLst/>
                <a:latin typeface="Arial" panose="020B06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https://inklings.org.au/</a:t>
            </a:r>
            <a:endParaRPr lang="en-AU" sz="1800" u="sng" dirty="0">
              <a:solidFill>
                <a:schemeClr val="accent2"/>
              </a:solidFill>
              <a:effectLst/>
              <a:latin typeface="Arial" panose="020B0604020202020204" pitchFamily="34" charset="0"/>
              <a:ea typeface="Aptos" panose="020B0004020202020204" pitchFamily="34" charset="0"/>
              <a:cs typeface="Arial" panose="020B0604020202020204" pitchFamily="34" charset="0"/>
            </a:endParaRPr>
          </a:p>
          <a:p>
            <a:pPr marL="457200" lvl="1" indent="-101600">
              <a:spcAft>
                <a:spcPts val="1200"/>
              </a:spcAft>
              <a:buNone/>
            </a:pPr>
            <a:r>
              <a:rPr lang="en-AU" sz="1800" dirty="0">
                <a:effectLst/>
                <a:latin typeface="Arial" panose="020B0604020202020204" pitchFamily="34" charset="0"/>
                <a:ea typeface="Aptos" panose="020B0004020202020204" pitchFamily="34" charset="0"/>
                <a:cs typeface="Arial" panose="020B0604020202020204" pitchFamily="34" charset="0"/>
              </a:rPr>
              <a:t>This is a community-based service based on the intervention used in this study. </a:t>
            </a:r>
            <a:endParaRPr lang="en-AU" sz="1800" dirty="0">
              <a:latin typeface="Arial" panose="020B0604020202020204" pitchFamily="34" charset="0"/>
              <a:ea typeface="Aptos" panose="020B0004020202020204" pitchFamily="34" charset="0"/>
              <a:cs typeface="Calibri" panose="020F0502020204030204" pitchFamily="34" charset="0"/>
            </a:endParaRPr>
          </a:p>
          <a:p>
            <a:pPr marL="457200" lvl="1" indent="-457200">
              <a:buNone/>
            </a:pPr>
            <a:r>
              <a:rPr lang="en-AU" sz="1800" dirty="0">
                <a:effectLst/>
                <a:latin typeface="Arial" panose="020B0604020202020204" pitchFamily="34" charset="0"/>
                <a:ea typeface="Aptos" panose="020B0004020202020204" pitchFamily="34" charset="0"/>
                <a:cs typeface="Arial" panose="020B0604020202020204" pitchFamily="34" charset="0"/>
              </a:rPr>
              <a:t>Follow up papers based on this study: </a:t>
            </a:r>
            <a:endParaRPr lang="en-AU" sz="1800" dirty="0">
              <a:effectLst/>
              <a:latin typeface="Arial" panose="020B060402020202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AU" sz="1800" dirty="0">
                <a:effectLst/>
                <a:latin typeface="Arial" panose="020B0604020202020204" pitchFamily="34" charset="0"/>
                <a:ea typeface="Aptos" panose="020B0004020202020204" pitchFamily="34" charset="0"/>
                <a:cs typeface="Calibri" panose="020F0502020204030204" pitchFamily="34" charset="0"/>
              </a:rPr>
              <a:t>Ke, C., Carter, L.A., Green, J., Whitehouse, A.J.O., </a:t>
            </a:r>
            <a:r>
              <a:rPr lang="en-AU" sz="1800" dirty="0" err="1">
                <a:effectLst/>
                <a:latin typeface="Arial" panose="020B0604020202020204" pitchFamily="34" charset="0"/>
                <a:ea typeface="Aptos" panose="020B0004020202020204" pitchFamily="34" charset="0"/>
                <a:cs typeface="Calibri" panose="020F0502020204030204" pitchFamily="34" charset="0"/>
              </a:rPr>
              <a:t>Hudry</a:t>
            </a:r>
            <a:r>
              <a:rPr lang="en-AU" sz="1800" dirty="0">
                <a:effectLst/>
                <a:latin typeface="Arial" panose="020B0604020202020204" pitchFamily="34" charset="0"/>
                <a:ea typeface="Aptos" panose="020B0004020202020204" pitchFamily="34" charset="0"/>
                <a:cs typeface="Calibri" panose="020F0502020204030204" pitchFamily="34" charset="0"/>
              </a:rPr>
              <a:t>, K., et al. (2025). Which emerging autism features at 12 months of age are associated with later parent-child interaction? </a:t>
            </a:r>
            <a:r>
              <a:rPr lang="en-AU" sz="1800" b="1" dirty="0">
                <a:effectLst/>
                <a:latin typeface="Arial" panose="020B0604020202020204" pitchFamily="34" charset="0"/>
                <a:ea typeface="Aptos" panose="020B0004020202020204" pitchFamily="34" charset="0"/>
                <a:cs typeface="Calibri" panose="020F0502020204030204" pitchFamily="34" charset="0"/>
              </a:rPr>
              <a:t>Research in Autism Spectrum Disorders, 119</a:t>
            </a:r>
            <a:r>
              <a:rPr lang="en-AU" sz="1800" dirty="0">
                <a:effectLst/>
                <a:latin typeface="Arial" panose="020B0604020202020204" pitchFamily="34" charset="0"/>
                <a:ea typeface="Aptos" panose="020B0004020202020204" pitchFamily="34" charset="0"/>
                <a:cs typeface="Calibri" panose="020F0502020204030204" pitchFamily="34" charset="0"/>
              </a:rPr>
              <a:t>, 102525.</a:t>
            </a:r>
          </a:p>
          <a:p>
            <a:pPr marL="342900" lvl="0" indent="-342900">
              <a:buFont typeface="Symbol" panose="05050102010706020507" pitchFamily="18" charset="2"/>
              <a:buChar char=""/>
            </a:pPr>
            <a:r>
              <a:rPr lang="en-AU" sz="1800" dirty="0">
                <a:solidFill>
                  <a:srgbClr val="333333"/>
                </a:solidFill>
                <a:effectLst/>
                <a:latin typeface="Arial" panose="020B0604020202020204" pitchFamily="34" charset="0"/>
                <a:ea typeface="Aptos" panose="020B0004020202020204" pitchFamily="34" charset="0"/>
                <a:cs typeface="Calibri" panose="020F0502020204030204" pitchFamily="34" charset="0"/>
              </a:rPr>
              <a:t>Segal, L., Green, J., </a:t>
            </a:r>
            <a:r>
              <a:rPr lang="en-AU" sz="1800" dirty="0" err="1">
                <a:solidFill>
                  <a:srgbClr val="333333"/>
                </a:solidFill>
                <a:effectLst/>
                <a:latin typeface="Arial" panose="020B0604020202020204" pitchFamily="34" charset="0"/>
                <a:ea typeface="Aptos" panose="020B0004020202020204" pitchFamily="34" charset="0"/>
                <a:cs typeface="Calibri" panose="020F0502020204030204" pitchFamily="34" charset="0"/>
              </a:rPr>
              <a:t>Twizeyemariya</a:t>
            </a:r>
            <a:r>
              <a:rPr lang="en-AU" sz="1800" dirty="0">
                <a:solidFill>
                  <a:srgbClr val="333333"/>
                </a:solidFill>
                <a:effectLst/>
                <a:latin typeface="Arial" panose="020B0604020202020204" pitchFamily="34" charset="0"/>
                <a:ea typeface="Aptos" panose="020B0004020202020204" pitchFamily="34" charset="0"/>
                <a:cs typeface="Calibri" panose="020F0502020204030204" pitchFamily="34" charset="0"/>
              </a:rPr>
              <a:t>, A., </a:t>
            </a:r>
            <a:r>
              <a:rPr lang="en-AU" sz="1800" dirty="0" err="1">
                <a:solidFill>
                  <a:srgbClr val="333333"/>
                </a:solidFill>
                <a:effectLst/>
                <a:latin typeface="Arial" panose="020B0604020202020204" pitchFamily="34" charset="0"/>
                <a:ea typeface="Aptos" panose="020B0004020202020204" pitchFamily="34" charset="0"/>
                <a:cs typeface="Calibri" panose="020F0502020204030204" pitchFamily="34" charset="0"/>
              </a:rPr>
              <a:t>Hudry</a:t>
            </a:r>
            <a:r>
              <a:rPr lang="en-AU" sz="1800" dirty="0">
                <a:solidFill>
                  <a:srgbClr val="333333"/>
                </a:solidFill>
                <a:effectLst/>
                <a:latin typeface="Arial" panose="020B0604020202020204" pitchFamily="34" charset="0"/>
                <a:ea typeface="Aptos" panose="020B0004020202020204" pitchFamily="34" charset="0"/>
                <a:cs typeface="Calibri" panose="020F0502020204030204" pitchFamily="34" charset="0"/>
              </a:rPr>
              <a:t>, K., Wan, M.W., Barbaro, J., Iacono, T., </a:t>
            </a:r>
            <a:r>
              <a:rPr lang="en-AU" sz="1800" dirty="0" err="1">
                <a:solidFill>
                  <a:srgbClr val="333333"/>
                </a:solidFill>
                <a:effectLst/>
                <a:latin typeface="Arial" panose="020B0604020202020204" pitchFamily="34" charset="0"/>
                <a:ea typeface="Aptos" panose="020B0004020202020204" pitchFamily="34" charset="0"/>
                <a:cs typeface="Calibri" panose="020F0502020204030204" pitchFamily="34" charset="0"/>
              </a:rPr>
              <a:t>Varcin</a:t>
            </a:r>
            <a:r>
              <a:rPr lang="en-AU" sz="1800" dirty="0">
                <a:solidFill>
                  <a:srgbClr val="333333"/>
                </a:solidFill>
                <a:effectLst/>
                <a:latin typeface="Arial" panose="020B0604020202020204" pitchFamily="34" charset="0"/>
                <a:ea typeface="Aptos" panose="020B0004020202020204" pitchFamily="34" charset="0"/>
                <a:cs typeface="Calibri" panose="020F0502020204030204" pitchFamily="34" charset="0"/>
              </a:rPr>
              <a:t>, K.J., Pillar, S., Cooper, M.N., Billingham, W., Upson, G. and Whitehouse, A.J.O. (2023). Estimated therapy costs and downstream cost consequences of </a:t>
            </a:r>
            <a:r>
              <a:rPr lang="en-AU" sz="1800" dirty="0" err="1">
                <a:solidFill>
                  <a:srgbClr val="333333"/>
                </a:solidFill>
                <a:effectLst/>
                <a:latin typeface="Arial" panose="020B0604020202020204" pitchFamily="34" charset="0"/>
                <a:ea typeface="Aptos" panose="020B0004020202020204" pitchFamily="34" charset="0"/>
                <a:cs typeface="Calibri" panose="020F0502020204030204" pitchFamily="34" charset="0"/>
              </a:rPr>
              <a:t>iBASIS</a:t>
            </a:r>
            <a:r>
              <a:rPr lang="en-AU" sz="1800" dirty="0">
                <a:solidFill>
                  <a:srgbClr val="333333"/>
                </a:solidFill>
                <a:effectLst/>
                <a:latin typeface="Arial" panose="020B0604020202020204" pitchFamily="34" charset="0"/>
                <a:ea typeface="Aptos" panose="020B0004020202020204" pitchFamily="34" charset="0"/>
                <a:cs typeface="Calibri" panose="020F0502020204030204" pitchFamily="34" charset="0"/>
              </a:rPr>
              <a:t>–Video Interaction to promote positive parenting intervention vs usual care among children displaying early </a:t>
            </a:r>
            <a:r>
              <a:rPr lang="en-AU" sz="1800" dirty="0" err="1">
                <a:solidFill>
                  <a:srgbClr val="333333"/>
                </a:solidFill>
                <a:effectLst/>
                <a:latin typeface="Arial" panose="020B0604020202020204" pitchFamily="34" charset="0"/>
                <a:ea typeface="Aptos" panose="020B0004020202020204" pitchFamily="34" charset="0"/>
                <a:cs typeface="Calibri" panose="020F0502020204030204" pitchFamily="34" charset="0"/>
              </a:rPr>
              <a:t>behavioral</a:t>
            </a:r>
            <a:r>
              <a:rPr lang="en-AU" sz="1800" dirty="0">
                <a:solidFill>
                  <a:srgbClr val="333333"/>
                </a:solidFill>
                <a:effectLst/>
                <a:latin typeface="Arial" panose="020B0604020202020204" pitchFamily="34" charset="0"/>
                <a:ea typeface="Aptos" panose="020B0004020202020204" pitchFamily="34" charset="0"/>
                <a:cs typeface="Calibri" panose="020F0502020204030204" pitchFamily="34" charset="0"/>
              </a:rPr>
              <a:t> signs of autism in Australia. </a:t>
            </a:r>
            <a:r>
              <a:rPr lang="en-AU" sz="1800" b="1" i="1" dirty="0">
                <a:solidFill>
                  <a:srgbClr val="333333"/>
                </a:solidFill>
                <a:effectLst/>
                <a:latin typeface="Arial" panose="020B0604020202020204" pitchFamily="34" charset="0"/>
                <a:ea typeface="Aptos" panose="020B0004020202020204" pitchFamily="34" charset="0"/>
                <a:cs typeface="Calibri" panose="020F0502020204030204" pitchFamily="34" charset="0"/>
              </a:rPr>
              <a:t>JAMA Network Open, </a:t>
            </a:r>
            <a:r>
              <a:rPr lang="en-AU" sz="1800" b="1" dirty="0">
                <a:solidFill>
                  <a:srgbClr val="333333"/>
                </a:solidFill>
                <a:effectLst/>
                <a:latin typeface="Arial" panose="020B0604020202020204" pitchFamily="34" charset="0"/>
                <a:ea typeface="Aptos" panose="020B0004020202020204" pitchFamily="34" charset="0"/>
                <a:cs typeface="Calibri" panose="020F0502020204030204" pitchFamily="34" charset="0"/>
              </a:rPr>
              <a:t>6</a:t>
            </a:r>
            <a:r>
              <a:rPr lang="en-AU" sz="1800" dirty="0">
                <a:solidFill>
                  <a:srgbClr val="333333"/>
                </a:solidFill>
                <a:effectLst/>
                <a:latin typeface="Arial" panose="020B0604020202020204" pitchFamily="34" charset="0"/>
                <a:ea typeface="Aptos" panose="020B0004020202020204" pitchFamily="34" charset="0"/>
                <a:cs typeface="Calibri" panose="020F0502020204030204" pitchFamily="34" charset="0"/>
              </a:rPr>
              <a:t> (4): e235847. doi:10.1001/jamanetworkopen.2023.5847</a:t>
            </a:r>
          </a:p>
          <a:p>
            <a:pPr marL="228600" lvl="0" indent="-50800" algn="l" rtl="0">
              <a:lnSpc>
                <a:spcPct val="110000"/>
              </a:lnSpc>
              <a:spcBef>
                <a:spcPts val="0"/>
              </a:spcBef>
              <a:spcAft>
                <a:spcPts val="0"/>
              </a:spcAft>
              <a:buSzPts val="2800"/>
              <a:buNone/>
            </a:pPr>
            <a:endParaRPr dirty="0"/>
          </a:p>
        </p:txBody>
      </p:sp>
      <p:pic>
        <p:nvPicPr>
          <p:cNvPr id="182" name="Google Shape;182;p8"/>
          <p:cNvPicPr preferRelativeResize="0"/>
          <p:nvPr/>
        </p:nvPicPr>
        <p:blipFill rotWithShape="1">
          <a:blip r:embed="rId4">
            <a:alphaModFix/>
          </a:blip>
          <a:srcRect/>
          <a:stretch/>
        </p:blipFill>
        <p:spPr>
          <a:xfrm>
            <a:off x="9241280" y="10419"/>
            <a:ext cx="2950720" cy="1341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2"/>
              </a:buClr>
              <a:buSzPts val="4400"/>
              <a:buFont typeface="Rockwell"/>
              <a:buNone/>
            </a:pPr>
            <a:r>
              <a:rPr lang="en-AU" dirty="0"/>
              <a:t>About the researchers</a:t>
            </a:r>
            <a:br>
              <a:rPr lang="en-AU" dirty="0"/>
            </a:br>
            <a:endParaRPr dirty="0"/>
          </a:p>
        </p:txBody>
      </p:sp>
      <p:sp>
        <p:nvSpPr>
          <p:cNvPr id="188" name="Google Shape;188;p9"/>
          <p:cNvSpPr txBox="1">
            <a:spLocks noGrp="1"/>
          </p:cNvSpPr>
          <p:nvPr>
            <p:ph type="body" idx="1"/>
          </p:nvPr>
        </p:nvSpPr>
        <p:spPr>
          <a:xfrm>
            <a:off x="838200" y="1825625"/>
            <a:ext cx="10412896" cy="4351338"/>
          </a:xfrm>
          <a:prstGeom prst="rect">
            <a:avLst/>
          </a:prstGeom>
          <a:noFill/>
          <a:ln>
            <a:noFill/>
          </a:ln>
        </p:spPr>
        <p:txBody>
          <a:bodyPr spcFirstLastPara="1" wrap="square" lIns="91425" tIns="45700" rIns="91425" bIns="45700" anchor="t" anchorCtr="0">
            <a:normAutofit/>
          </a:bodyPr>
          <a:lstStyle/>
          <a:p>
            <a:pPr>
              <a:spcAft>
                <a:spcPts val="1200"/>
              </a:spcAft>
              <a:buFont typeface="Arial" panose="020B0604020202020204" pitchFamily="34" charset="0"/>
              <a:buChar char="•"/>
            </a:pPr>
            <a:r>
              <a:rPr lang="en-AU" sz="2000" dirty="0">
                <a:effectLst/>
                <a:latin typeface="Arial" panose="020B0604020202020204" pitchFamily="34" charset="0"/>
                <a:ea typeface="Aptos" panose="020B0004020202020204" pitchFamily="34" charset="0"/>
                <a:cs typeface="Calibri" panose="020F0502020204030204" pitchFamily="34" charset="0"/>
              </a:rPr>
              <a:t>Lead author was Professor Andrew Whitehouse, Bennett Chair of Autism, Kids Research Institute Australia, The University of Western Australia.</a:t>
            </a:r>
          </a:p>
          <a:p>
            <a:pPr>
              <a:buFont typeface="Arial" panose="020B0604020202020204" pitchFamily="34" charset="0"/>
              <a:buChar char="•"/>
            </a:pPr>
            <a:r>
              <a:rPr lang="en-AU" sz="2000" dirty="0">
                <a:effectLst/>
                <a:latin typeface="Arial" panose="020B0604020202020204" pitchFamily="34" charset="0"/>
                <a:ea typeface="Aptos" panose="020B0004020202020204" pitchFamily="34" charset="0"/>
                <a:cs typeface="Calibri" panose="020F0502020204030204" pitchFamily="34" charset="0"/>
              </a:rPr>
              <a:t>The article lists 35 co-authors from a number of institutions including the Telethon Kids Institute, Olga Tennison Autism Research Centre, Cooperative Research Centre for Living with Autism, La Trobe University, and University of Manchester.</a:t>
            </a:r>
          </a:p>
          <a:p>
            <a:pPr marL="228600" lvl="0" indent="-50800" algn="l" rtl="0">
              <a:lnSpc>
                <a:spcPct val="110000"/>
              </a:lnSpc>
              <a:spcBef>
                <a:spcPts val="0"/>
              </a:spcBef>
              <a:spcAft>
                <a:spcPts val="0"/>
              </a:spcAft>
              <a:buSzPts val="2800"/>
              <a:buNone/>
            </a:pPr>
            <a:endParaRPr dirty="0"/>
          </a:p>
        </p:txBody>
      </p:sp>
      <p:pic>
        <p:nvPicPr>
          <p:cNvPr id="189" name="Google Shape;189;p9"/>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loreVTI">
  <a:themeElements>
    <a:clrScheme name="Custom 33">
      <a:dk1>
        <a:srgbClr val="000000"/>
      </a:dk1>
      <a:lt1>
        <a:srgbClr val="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1269</Words>
  <Application>Microsoft Office PowerPoint</Application>
  <PresentationFormat>Widescreen</PresentationFormat>
  <Paragraphs>55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Avenir</vt:lpstr>
      <vt:lpstr>Rockwell</vt:lpstr>
      <vt:lpstr>Helvetica</vt:lpstr>
      <vt:lpstr>Quattrocento Sans</vt:lpstr>
      <vt:lpstr>Symbol</vt:lpstr>
      <vt:lpstr>ExploreVTI</vt:lpstr>
      <vt:lpstr>Research Snapshot No. 12 Effects of preemptive intervention on developmental outcomes among infants showing early signs of autism: A randomised clinical trial of outcomes to diagnosis   Andrew Whitehouse and colleagues (2021)</vt:lpstr>
      <vt:lpstr>What you need to know</vt:lpstr>
      <vt:lpstr>What is this research about?</vt:lpstr>
      <vt:lpstr>What did the researchers do?</vt:lpstr>
      <vt:lpstr>What did the researchers find?</vt:lpstr>
      <vt:lpstr>How can you use this research?</vt:lpstr>
      <vt:lpstr>How can you use this research?</vt:lpstr>
      <vt:lpstr>Where to from here?</vt:lpstr>
      <vt:lpstr>About the researchers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Paula Buttigieg</dc:creator>
  <cp:lastModifiedBy>Tim Moore</cp:lastModifiedBy>
  <cp:revision>8</cp:revision>
  <dcterms:created xsi:type="dcterms:W3CDTF">2021-10-12T13:59:23Z</dcterms:created>
  <dcterms:modified xsi:type="dcterms:W3CDTF">2025-02-12T23:47:43Z</dcterms:modified>
</cp:coreProperties>
</file>