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venir" panose="02000503020000020003" pitchFamily="2" charset="0"/>
      <p:regular r:id="rId12"/>
      <p:italic r:id="rId13"/>
    </p:embeddedFont>
    <p:embeddedFont>
      <p:font typeface="Quattrocento Sans" panose="020B0502050000020003" pitchFamily="34" charset="0"/>
      <p:regular r:id="rId14"/>
      <p:bold r:id="rId15"/>
      <p:italic r:id="rId16"/>
      <p:boldItalic r:id="rId17"/>
    </p:embeddedFont>
    <p:embeddedFont>
      <p:font typeface="Rockwell" panose="02060603020205020403" pitchFamily="18"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ePaxhEMnpqRyc3IsQ+K2K31ec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5"/>
  </p:normalViewPr>
  <p:slideViewPr>
    <p:cSldViewPr snapToGrid="0">
      <p:cViewPr varScale="1">
        <p:scale>
          <a:sx n="107" d="100"/>
          <a:sy n="107" d="100"/>
        </p:scale>
        <p:origin x="6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ournals.sagepub.com/doi/10.1177/27546330251370652#bibr34-2754633025137065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journals.sagepub.com/doi/10.1177/27546330251370652#bibr5-27546330251370652" TargetMode="External"/><Relationship Id="rId4" Type="http://schemas.openxmlformats.org/officeDocument/2006/relationships/hyperlink" Target="https://journals.sagepub.com/doi/10.1177/27546330251370652#bibr41-2754633025137065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sz="1200" b="0" i="0" u="none" strike="noStrike" cap="none">
                <a:solidFill>
                  <a:schemeClr val="dk1"/>
                </a:solidFill>
                <a:latin typeface="Calibri"/>
                <a:ea typeface="Calibri"/>
                <a:cs typeface="Calibri"/>
                <a:sym typeface="Calibri"/>
              </a:rPr>
              <a:t>Neurodivergence is an umbrella term to refer to people whose neurodevelopment falls outside of (or ‘diverges’ from) the range usually considered to constitute ‘typical’ development, including being autistic (</a:t>
            </a:r>
            <a:r>
              <a:rPr lang="en-AU"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Pellicano &amp; den Houting, 2022</a:t>
            </a:r>
            <a:r>
              <a:rPr lang="en-AU" sz="1200" b="0" i="0" u="none" strike="noStrike" cap="non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en-AU" sz="1200" b="0" i="0" u="none" strike="noStrike" cap="none">
                <a:solidFill>
                  <a:schemeClr val="dk1"/>
                </a:solidFill>
                <a:latin typeface="Calibri"/>
                <a:ea typeface="Calibri"/>
                <a:cs typeface="Calibri"/>
                <a:sym typeface="Calibri"/>
              </a:rPr>
              <a:t>Social Identity Theory (SIT; </a:t>
            </a:r>
            <a:r>
              <a:rPr lang="en-AU"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Tajfel &amp; Turner, 1979</a:t>
            </a:r>
            <a:r>
              <a:rPr lang="en-AU" sz="1200" b="0" i="0" u="none" strike="noStrike" cap="none">
                <a:solidFill>
                  <a:schemeClr val="dk1"/>
                </a:solidFill>
                <a:latin typeface="Calibri"/>
                <a:ea typeface="Calibri"/>
                <a:cs typeface="Calibri"/>
                <a:sym typeface="Calibri"/>
              </a:rPr>
              <a:t>) suggests that individuals tend to categorise themselves and others into social groups, deriving a sense of identity and self-concept from group membership. This affiliation can contribute to well-being and self-esteem by providing a sense of belonging and shared meaning. Researchers have explored autistic identity development in relation to the stigma towards autism within society, demonstrating that experiences of discrimination, internalised stigma and masking one’s autistic identity are associated with poorer mental health outcomes (</a:t>
            </a:r>
            <a:r>
              <a:rPr lang="en-AU"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Botha &amp; Frost, 2020</a:t>
            </a:r>
            <a:r>
              <a:rPr lang="en-AU" sz="1200" b="0" i="0" u="none" strike="noStrike" cap="non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AU" sz="1200" b="0" i="0" u="none" strike="noStrike" cap="none">
                <a:solidFill>
                  <a:schemeClr val="dk1"/>
                </a:solidFill>
                <a:latin typeface="Calibri"/>
                <a:ea typeface="Calibri"/>
                <a:cs typeface="Calibri"/>
                <a:sym typeface="Calibri"/>
              </a:rPr>
              <a:t>professionals’ conceptualisations of autism significantly shape how autistic people are treated and understood – at worst, promoting cues for ableism, including dehumanisation and stigmatisation. The interactions that children have with professionals in diagnostic and support services, therefore, have important implications for identity development. </a:t>
            </a:r>
            <a:endParaRPr/>
          </a:p>
          <a:p>
            <a:pPr marL="0" marR="0" lvl="0" indent="0" algn="l" rtl="0">
              <a:lnSpc>
                <a:spcPct val="100000"/>
              </a:lnSpc>
              <a:spcBef>
                <a:spcPts val="0"/>
              </a:spcBef>
              <a:spcAft>
                <a:spcPts val="0"/>
              </a:spcAft>
              <a:buClr>
                <a:srgbClr val="000000"/>
              </a:buClr>
              <a:buSzPts val="1400"/>
              <a:buFont typeface="Arial"/>
              <a:buNone/>
            </a:pPr>
            <a:r>
              <a:rPr lang="en-AU"/>
              <a:t>Epistemic power is the power to decide what counts as “truth.” </a:t>
            </a:r>
            <a:r>
              <a:rPr lang="en-AU" b="1"/>
              <a:t>Epistemic power</a:t>
            </a:r>
            <a:r>
              <a:rPr lang="en-AU"/>
              <a:t> refers to the power to shape what is accepted as </a:t>
            </a:r>
            <a:r>
              <a:rPr lang="en-AU" i="1"/>
              <a:t>knowledge</a:t>
            </a:r>
            <a:r>
              <a:rPr lang="en-AU"/>
              <a:t>, whose perspectives are seen as credible, and whose voices are heard or dismissed.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AU"/>
              <a:t>We are shifting from deficit-based medical models that pathologise difference to neuroaffirmative frameworks that recognise autism, ADHD and other neurodivergence as valid forms of human diversity, meaning clinicians’ language and beliefs directly shape how young people understand themselves.</a:t>
            </a: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solidFill>
                  <a:srgbClr val="FF0000"/>
                </a:solidFill>
              </a:rPr>
              <a:t>Define </a:t>
            </a:r>
            <a:r>
              <a:rPr lang="en-AU">
                <a:solidFill>
                  <a:srgbClr val="FF0000"/>
                </a:solidFill>
                <a:latin typeface="Quattrocento Sans"/>
                <a:ea typeface="Quattrocento Sans"/>
                <a:cs typeface="Quattrocento Sans"/>
                <a:sym typeface="Quattrocento Sans"/>
              </a:rPr>
              <a:t>CAMHS please</a:t>
            </a:r>
            <a:endParaRPr>
              <a:solidFill>
                <a:srgbClr val="FF0000"/>
              </a:solidFill>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AU"/>
              <a:t>9 semi-structured interviews with a multidisciplinary clinical team (psychologists, psychiatrists, social workers, etc.).</a:t>
            </a:r>
            <a:endParaRPr/>
          </a:p>
          <a:p>
            <a:pPr marL="457200" marR="0" lvl="0" indent="-228600" algn="l" rtl="0">
              <a:lnSpc>
                <a:spcPct val="100000"/>
              </a:lnSpc>
              <a:spcBef>
                <a:spcPts val="0"/>
              </a:spcBef>
              <a:spcAft>
                <a:spcPts val="0"/>
              </a:spcAft>
              <a:buClr>
                <a:srgbClr val="000000"/>
              </a:buClr>
              <a:buSzPts val="1400"/>
              <a:buFont typeface="Arial"/>
              <a:buNone/>
            </a:pPr>
            <a:r>
              <a:rPr lang="en-AU"/>
              <a:t>• Utilised Interpretative Phenomenological Analysis (IPA). - Interpretative Phenomenological Analysis, or IPA, is a qualitative research approach that explores in depth how individuals make sense of their lived experiences. It uses small, focused samples to allow detailed, case-by-case analysis, prioritising depth over breadth.</a:t>
            </a:r>
            <a:endParaRPr/>
          </a:p>
          <a:p>
            <a:pPr marL="457200" marR="0" lvl="0" indent="-228600" algn="l" rtl="0">
              <a:lnSpc>
                <a:spcPct val="100000"/>
              </a:lnSpc>
              <a:spcBef>
                <a:spcPts val="0"/>
              </a:spcBef>
              <a:spcAft>
                <a:spcPts val="0"/>
              </a:spcAft>
              <a:buClr>
                <a:srgbClr val="000000"/>
              </a:buClr>
              <a:buSzPts val="1400"/>
              <a:buFont typeface="Arial"/>
              <a:buNone/>
            </a:pPr>
            <a:r>
              <a:rPr lang="en-AU"/>
              <a:t>• Conducted within a UK CAMHS Neurodevelopmental Conditions service</a:t>
            </a:r>
            <a:endParaRPr/>
          </a:p>
          <a:p>
            <a:pPr marL="0" lvl="0" indent="0" algn="l" rtl="0">
              <a:lnSpc>
                <a:spcPct val="100000"/>
              </a:lnSpc>
              <a:spcBef>
                <a:spcPts val="0"/>
              </a:spcBef>
              <a:spcAft>
                <a:spcPts val="0"/>
              </a:spcAft>
              <a:buSzPts val="1400"/>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Theme 1: This theme describes how clinicians are moving away from traditional, deficit-based medical models toward validating neurodivergent ways of being. The paper highlights that professionals now strive to foreground autistic strengths and use respectful, non-pathologising language to help young people see themselves positively. Clinicians often act as "narrators of identity," intentionally "sowing seeds" of positive self-concept by focusing on what makes a young person unique rather than what is "wrong" with them.</a:t>
            </a:r>
            <a:endParaRPr/>
          </a:p>
          <a:p>
            <a:pPr marL="0" lvl="0" indent="0" algn="l" rtl="0">
              <a:lnSpc>
                <a:spcPct val="100000"/>
              </a:lnSpc>
              <a:spcBef>
                <a:spcPts val="0"/>
              </a:spcBef>
              <a:spcAft>
                <a:spcPts val="0"/>
              </a:spcAft>
              <a:buSzPts val="1400"/>
              <a:buNone/>
            </a:pPr>
            <a:r>
              <a:rPr lang="en-AU"/>
              <a:t>Theme 2: Being honest and balanced: acknowledging challenges for young autistic people While clinicians promote a positive outlook, this theme acknowledges the real-world adversity and stigma neurodivergent youth face. The researchers found that clinicians must validate the emotional impact of feeling "different" or "othered" in a world designed for neuronormative brains. The paper also points to systemic barriers, such as long diagnostic waiting lists and a lack of post-diagnostic support, which can lead to low self-esteem and mental health challenges if not addressed honestly.</a:t>
            </a:r>
            <a:endParaRPr/>
          </a:p>
          <a:p>
            <a:pPr marL="0" lvl="0" indent="0" algn="l" rtl="0">
              <a:lnSpc>
                <a:spcPct val="100000"/>
              </a:lnSpc>
              <a:spcBef>
                <a:spcPts val="0"/>
              </a:spcBef>
              <a:spcAft>
                <a:spcPts val="0"/>
              </a:spcAft>
              <a:buSzPts val="1400"/>
              <a:buNone/>
            </a:pPr>
            <a:r>
              <a:rPr lang="en-AU"/>
              <a:t>Theme 3: Developing an identity through relationships with others This theme explains that a child’s identity is not formed in isolation but is co-constructed through interactions with family, peers, and professionals. The paper suggests that identity is socially and relationally embedded, meaning that how a child sees themselves is deeply influenced by how those around them—especially parents and teachers—perceive and respond to their differences. Creating neuroaffirmative environments where a child feels understood is critical for developing a sense of belonging and collective self-esteem.</a:t>
            </a:r>
            <a:endParaRPr/>
          </a:p>
          <a:p>
            <a:pPr marL="0" lvl="0" indent="0" algn="l" rtl="0">
              <a:lnSpc>
                <a:spcPct val="100000"/>
              </a:lnSpc>
              <a:spcBef>
                <a:spcPts val="0"/>
              </a:spcBef>
              <a:spcAft>
                <a:spcPts val="0"/>
              </a:spcAft>
              <a:buSzPts val="1400"/>
              <a:buNone/>
            </a:pPr>
            <a:r>
              <a:rPr lang="en-AU"/>
              <a:t>Theme 4: Professional vulnerability in navigating neurodivergent identities: The importance of self-reflexivity The final theme highlights that clinicians are not neutral observers; their own values, biases, and lived experiences of neurodiversity shape how they support young people. Some clinicians reported feeling personally vulnerable when their own family histories or neurodivergent traits intersected with their clinical work. The authors conclude that "reflective spaces" are essential for staff to process these personal-professional intersections, ensuring they remain open and responsive to the individual needs of the families they serve</a:t>
            </a:r>
            <a:endParaRPr/>
          </a:p>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AU" b="1"/>
              <a:t>Audit Clinical and Educational Language</a:t>
            </a:r>
            <a:r>
              <a:rPr lang="en-AU"/>
              <a:t> "The research emphasizes that clinicians and educators hold </a:t>
            </a:r>
            <a:r>
              <a:rPr lang="en-AU" b="1"/>
              <a:t>'epistemic power'</a:t>
            </a:r>
            <a:r>
              <a:rPr lang="en-AU"/>
              <a:t> through the language they choose. We need to move away from pathologising, ableist language like 'impairment' or 'disorder' and instead use neuroaffirmative terms such as </a:t>
            </a:r>
            <a:r>
              <a:rPr lang="en-AU" b="1"/>
              <a:t>'co-occurring'</a:t>
            </a:r>
            <a:r>
              <a:rPr lang="en-AU"/>
              <a:t>. By doing this, we stop framing neurodivergence as a set of deficits to be cured and start framing it as a valid form of human diversity. This shift helps prevent the internalised stigma that leads to poorer mental health outcomes."</a:t>
            </a:r>
            <a:endParaRPr/>
          </a:p>
          <a:p>
            <a:pPr marL="457200" marR="0" lvl="0" indent="-228600" algn="l" rtl="0">
              <a:lnSpc>
                <a:spcPct val="100000"/>
              </a:lnSpc>
              <a:spcBef>
                <a:spcPts val="0"/>
              </a:spcBef>
              <a:spcAft>
                <a:spcPts val="0"/>
              </a:spcAft>
              <a:buClr>
                <a:srgbClr val="000000"/>
              </a:buClr>
              <a:buSzPts val="1400"/>
              <a:buFont typeface="Arial"/>
              <a:buNone/>
            </a:pPr>
            <a:r>
              <a:rPr lang="en-AU" b="1"/>
              <a:t>Act as an Active "Narrator of Identity"</a:t>
            </a:r>
            <a:r>
              <a:rPr lang="en-AU"/>
              <a:t> "Clinicians and teachers are not neutral observers; our interactions profoundly shape a child's developing perception of themselves. We should see our role as </a:t>
            </a:r>
            <a:r>
              <a:rPr lang="en-AU" b="1"/>
              <a:t>'narrators of identity'</a:t>
            </a:r>
            <a:r>
              <a:rPr lang="en-AU"/>
              <a:t> who actively resist pathologising narratives. This means moving away from 'problem-oriented talk' and instead </a:t>
            </a:r>
            <a:r>
              <a:rPr lang="en-AU" b="1"/>
              <a:t>'sowing seeds'</a:t>
            </a:r>
            <a:r>
              <a:rPr lang="en-AU"/>
              <a:t> of a positive self-concept by highlighting a young person's unique strengths and skills. We need to be the ones 'fighting the young person’s corner' to ensure they feel worthy and accepted."</a:t>
            </a:r>
            <a:endParaRPr/>
          </a:p>
          <a:p>
            <a:pPr marL="457200" marR="0" lvl="0" indent="-228600" algn="l" rtl="0">
              <a:lnSpc>
                <a:spcPct val="100000"/>
              </a:lnSpc>
              <a:spcBef>
                <a:spcPts val="0"/>
              </a:spcBef>
              <a:spcAft>
                <a:spcPts val="0"/>
              </a:spcAft>
              <a:buClr>
                <a:srgbClr val="000000"/>
              </a:buClr>
              <a:buSzPts val="1400"/>
              <a:buFont typeface="Arial"/>
              <a:buNone/>
            </a:pPr>
            <a:r>
              <a:rPr lang="en-AU" b="1"/>
              <a:t>Foster Collective Self-Esteem</a:t>
            </a:r>
            <a:r>
              <a:rPr lang="en-AU"/>
              <a:t> "Identity development is not a solitary process; it is </a:t>
            </a:r>
            <a:r>
              <a:rPr lang="en-AU" b="1"/>
              <a:t>relationally and socially embedded</a:t>
            </a:r>
            <a:r>
              <a:rPr lang="en-AU"/>
              <a:t>. We can use this research to facilitate </a:t>
            </a:r>
            <a:r>
              <a:rPr lang="en-AU" b="1"/>
              <a:t>community connectedness</a:t>
            </a:r>
            <a:r>
              <a:rPr lang="en-AU"/>
              <a:t>, helping young people find a sense of belonging within the broader neurodivergent community. Research shows that </a:t>
            </a:r>
            <a:r>
              <a:rPr lang="en-AU" b="1"/>
              <a:t>collective self-esteem</a:t>
            </a:r>
            <a:r>
              <a:rPr lang="en-AU"/>
              <a:t>—the pride in one's group identity—is a protective factor that increases overall self-esteem and well-being. We must also work with families and schools to ensure these environments affirm neurodivergence rather than excluding it."</a:t>
            </a:r>
            <a:endParaRPr/>
          </a:p>
          <a:p>
            <a:pPr marL="457200" marR="0" lvl="0" indent="-228600" algn="l" rtl="0">
              <a:lnSpc>
                <a:spcPct val="100000"/>
              </a:lnSpc>
              <a:spcBef>
                <a:spcPts val="0"/>
              </a:spcBef>
              <a:spcAft>
                <a:spcPts val="0"/>
              </a:spcAft>
              <a:buClr>
                <a:srgbClr val="000000"/>
              </a:buClr>
              <a:buSzPts val="1400"/>
              <a:buFont typeface="Arial"/>
              <a:buNone/>
            </a:pPr>
            <a:r>
              <a:rPr lang="en-AU" b="1"/>
              <a:t> Create Reflective Professional Spaces</a:t>
            </a:r>
            <a:r>
              <a:rPr lang="en-AU"/>
              <a:t> "A novel finding in this research is the importance of </a:t>
            </a:r>
            <a:r>
              <a:rPr lang="en-AU" b="1"/>
              <a:t>professional self-reflexivity</a:t>
            </a:r>
            <a:r>
              <a:rPr lang="en-AU"/>
              <a:t>. We need dedicated spaces to reflect on our own personal and professional relationships with neurodiversity, including our own biases and 'living' experiences. This practice is essential for maintaining </a:t>
            </a:r>
            <a:r>
              <a:rPr lang="en-AU" b="1"/>
              <a:t>professional humility</a:t>
            </a:r>
            <a:r>
              <a:rPr lang="en-AU"/>
              <a:t>, which means acknowledging what we don't yet know and remaining open to learning from our neurodivergent clients and students."</a:t>
            </a:r>
            <a:endParaRPr/>
          </a:p>
          <a:p>
            <a:pPr marL="457200" marR="0" lvl="0" indent="-228600" algn="l" rtl="0">
              <a:lnSpc>
                <a:spcPct val="100000"/>
              </a:lnSpc>
              <a:spcBef>
                <a:spcPts val="0"/>
              </a:spcBef>
              <a:spcAft>
                <a:spcPts val="0"/>
              </a:spcAft>
              <a:buClr>
                <a:srgbClr val="000000"/>
              </a:buClr>
              <a:buSzPts val="1400"/>
              <a:buFont typeface="Arial"/>
              <a:buNone/>
            </a:pPr>
            <a:r>
              <a:rPr lang="en-AU" b="1"/>
              <a:t>Advocate for Systemic Change</a:t>
            </a:r>
            <a:r>
              <a:rPr lang="en-AU"/>
              <a:t> "Finally, we can use these findings as qualitative evidence to advocate with centre leadership and policy-makers. This research proves that </a:t>
            </a:r>
            <a:r>
              <a:rPr lang="en-AU" b="1"/>
              <a:t>meaningful inclusion is not just about proximity</a:t>
            </a:r>
            <a:r>
              <a:rPr lang="en-AU"/>
              <a:t>—like having a child in the room—but about active participation that requires specific resources, training, and active teacher support. We must advocate for systemic changes that embed neurodiversity-informed frameworks across all levels of healthcare and education to reduce the harm caused by long waitlists and under-resourced services</a:t>
            </a:r>
            <a:endParaRPr/>
          </a:p>
          <a:p>
            <a:pPr marL="0" lvl="0" indent="0" algn="l" rtl="0">
              <a:lnSpc>
                <a:spcPct val="100000"/>
              </a:lnSpc>
              <a:spcBef>
                <a:spcPts val="0"/>
              </a:spcBef>
              <a:spcAft>
                <a:spcPts val="0"/>
              </a:spcAft>
              <a:buSzPts val="1400"/>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 Co-produce service changes with young autistic people.</a:t>
            </a:r>
            <a:endParaRPr/>
          </a:p>
          <a:p>
            <a:pPr marL="0" lvl="0" indent="0" algn="l" rtl="0">
              <a:lnSpc>
                <a:spcPct val="100000"/>
              </a:lnSpc>
              <a:spcBef>
                <a:spcPts val="0"/>
              </a:spcBef>
              <a:spcAft>
                <a:spcPts val="0"/>
              </a:spcAft>
              <a:buSzPts val="1400"/>
              <a:buNone/>
            </a:pPr>
            <a:r>
              <a:rPr lang="en-AU"/>
              <a:t>• Address systemic resource gaps, such as long waiting lists that put mental health at risk</a:t>
            </a:r>
            <a:endParaRPr/>
          </a:p>
          <a:p>
            <a:pPr marL="457200" lvl="0" indent="-317500" algn="l" rtl="0">
              <a:lnSpc>
                <a:spcPct val="100000"/>
              </a:lnSpc>
              <a:spcBef>
                <a:spcPts val="0"/>
              </a:spcBef>
              <a:spcAft>
                <a:spcPts val="0"/>
              </a:spcAft>
              <a:buClr>
                <a:srgbClr val="FF0000"/>
              </a:buClr>
              <a:buSzPts val="1400"/>
              <a:buChar char="●"/>
            </a:pPr>
            <a:r>
              <a:rPr lang="en-AU">
                <a:solidFill>
                  <a:srgbClr val="FF0000"/>
                </a:solidFill>
              </a:rPr>
              <a:t>It would be good to other links or other resources</a:t>
            </a:r>
            <a:endParaRPr>
              <a:solidFill>
                <a:srgbClr val="FF0000"/>
              </a:solidFill>
            </a:endParaRPr>
          </a:p>
          <a:p>
            <a:pPr marL="0" lvl="0" indent="0" algn="l" rtl="0">
              <a:lnSpc>
                <a:spcPct val="100000"/>
              </a:lnSpc>
              <a:spcBef>
                <a:spcPts val="0"/>
              </a:spcBef>
              <a:spcAft>
                <a:spcPts val="0"/>
              </a:spcAft>
              <a:buSzPts val="1400"/>
              <a:buNone/>
            </a:pPr>
            <a:endParaRPr/>
          </a:p>
        </p:txBody>
      </p:sp>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 E. Stark, J. Stacey, and M. Knight work at the Oxford Institute for Clinical Psychology Training and Research and the University of Oxford.</a:t>
            </a:r>
            <a:endParaRPr/>
          </a:p>
          <a:p>
            <a:pPr marL="0" lvl="0" indent="0" algn="l" rtl="0">
              <a:lnSpc>
                <a:spcPct val="100000"/>
              </a:lnSpc>
              <a:spcBef>
                <a:spcPts val="0"/>
              </a:spcBef>
              <a:spcAft>
                <a:spcPts val="0"/>
              </a:spcAft>
              <a:buSzPts val="1400"/>
              <a:buNone/>
            </a:pPr>
            <a:r>
              <a:rPr lang="en-AU"/>
              <a:t>• Citation: Stark, E. et al. (2025). Autism, Identity and Clinical Practice. Neurodiversity, </a:t>
            </a:r>
            <a:endParaRPr/>
          </a:p>
          <a:p>
            <a:pPr marL="0" lvl="0" indent="0" algn="l" rtl="0">
              <a:lnSpc>
                <a:spcPct val="100000"/>
              </a:lnSpc>
              <a:spcBef>
                <a:spcPts val="0"/>
              </a:spcBef>
              <a:spcAft>
                <a:spcPts val="0"/>
              </a:spcAft>
              <a:buSzPts val="1400"/>
              <a:buNone/>
            </a:pPr>
            <a:endParaRPr/>
          </a:p>
        </p:txBody>
      </p:sp>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rgbClr val="888888"/>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a:spLocks noGrp="1"/>
          </p:cNvSpPr>
          <p:nvPr>
            <p:ph type="pic" idx="2"/>
          </p:nvPr>
        </p:nvSpPr>
        <p:spPr>
          <a:xfrm>
            <a:off x="5183188" y="987425"/>
            <a:ext cx="6172200" cy="4873625"/>
          </a:xfrm>
          <a:prstGeom prst="rect">
            <a:avLst/>
          </a:prstGeom>
          <a:noFill/>
          <a:ln>
            <a:noFill/>
          </a:ln>
        </p:spPr>
      </p:sp>
      <p:sp>
        <p:nvSpPr>
          <p:cNvPr id="88" name="Google Shape;8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12188952" cy="6858000"/>
          </a:xfrm>
          <a:prstGeom prst="rect">
            <a:avLst/>
          </a:prstGeom>
          <a:solidFill>
            <a:schemeClr val="lt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 name="Google Shape;11;p1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 name="Google Shape;12;p11"/>
          <p:cNvSpPr/>
          <p:nvPr/>
        </p:nvSpPr>
        <p:spPr>
          <a:xfrm>
            <a:off x="10439256" y="6172200"/>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 name="Google Shape;13;p11"/>
          <p:cNvSpPr/>
          <p:nvPr/>
        </p:nvSpPr>
        <p:spPr>
          <a:xfrm>
            <a:off x="7977352"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4" name="Google Shape;14;p11"/>
          <p:cNvGrpSpPr/>
          <p:nvPr/>
        </p:nvGrpSpPr>
        <p:grpSpPr>
          <a:xfrm>
            <a:off x="10849" y="15178"/>
            <a:ext cx="2198951" cy="3331254"/>
            <a:chOff x="4473129" y="923925"/>
            <a:chExt cx="3308947" cy="5012817"/>
          </a:xfrm>
        </p:grpSpPr>
        <p:sp>
          <p:nvSpPr>
            <p:cNvPr id="15" name="Google Shape;15;p11"/>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 name="Google Shape;16;p11"/>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 name="Google Shape;17;p11"/>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 name="Google Shape;18;p11"/>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 name="Google Shape;19;p11"/>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0" name="Google Shape;20;p11"/>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1" name="Google Shape;21;p11"/>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grpSp>
        <p:nvGrpSpPr>
          <p:cNvPr id="22" name="Google Shape;22;p11"/>
          <p:cNvGrpSpPr/>
          <p:nvPr/>
        </p:nvGrpSpPr>
        <p:grpSpPr>
          <a:xfrm>
            <a:off x="8610600" y="3276600"/>
            <a:ext cx="3529260" cy="3581399"/>
            <a:chOff x="4114800" y="1423987"/>
            <a:chExt cx="3961542" cy="4007547"/>
          </a:xfrm>
        </p:grpSpPr>
        <p:sp>
          <p:nvSpPr>
            <p:cNvPr id="23" name="Google Shape;23;p1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4" name="Google Shape;24;p1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 name="Google Shape;25;p1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 name="Google Shape;26;p1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 name="Google Shape;27;p1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 name="Google Shape;28;p1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 name="Google Shape;29;p1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400"/>
              <a:buFont typeface="Rockwell"/>
              <a:buNone/>
              <a:defRPr sz="44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accent5"/>
              </a:buClr>
              <a:buSzPts val="2800"/>
              <a:buFont typeface="Avenir"/>
              <a:buChar char="+"/>
              <a:defRPr sz="2800" b="0" i="0" u="none" strike="noStrike" cap="none">
                <a:solidFill>
                  <a:schemeClr val="dk2"/>
                </a:solidFill>
                <a:latin typeface="Quattrocento Sans"/>
                <a:ea typeface="Quattrocento Sans"/>
                <a:cs typeface="Quattrocento Sans"/>
                <a:sym typeface="Quattrocento Sans"/>
              </a:defRPr>
            </a:lvl1pPr>
            <a:lvl2pPr marL="914400" marR="0" lvl="1" indent="-381000" algn="l" rtl="0">
              <a:lnSpc>
                <a:spcPct val="110000"/>
              </a:lnSpc>
              <a:spcBef>
                <a:spcPts val="500"/>
              </a:spcBef>
              <a:spcAft>
                <a:spcPts val="0"/>
              </a:spcAft>
              <a:buClr>
                <a:schemeClr val="accent5"/>
              </a:buClr>
              <a:buSzPts val="2400"/>
              <a:buFont typeface="Avenir"/>
              <a:buChar char="+"/>
              <a:defRPr sz="2400" b="0" i="0" u="none" strike="noStrike" cap="none">
                <a:solidFill>
                  <a:schemeClr val="dk2"/>
                </a:solidFill>
                <a:latin typeface="Quattrocento Sans"/>
                <a:ea typeface="Quattrocento Sans"/>
                <a:cs typeface="Quattrocento Sans"/>
                <a:sym typeface="Quattrocento Sans"/>
              </a:defRPr>
            </a:lvl2pPr>
            <a:lvl3pPr marL="1371600" marR="0" lvl="2" indent="-355600" algn="l" rtl="0">
              <a:lnSpc>
                <a:spcPct val="110000"/>
              </a:lnSpc>
              <a:spcBef>
                <a:spcPts val="500"/>
              </a:spcBef>
              <a:spcAft>
                <a:spcPts val="0"/>
              </a:spcAft>
              <a:buClr>
                <a:schemeClr val="accent5"/>
              </a:buClr>
              <a:buSzPts val="2000"/>
              <a:buFont typeface="Avenir"/>
              <a:buChar char="+"/>
              <a:defRPr sz="2000" b="0" i="0" u="none" strike="noStrike" cap="none">
                <a:solidFill>
                  <a:schemeClr val="dk2"/>
                </a:solidFill>
                <a:latin typeface="Quattrocento Sans"/>
                <a:ea typeface="Quattrocento Sans"/>
                <a:cs typeface="Quattrocento Sans"/>
                <a:sym typeface="Quattrocento Sans"/>
              </a:defRPr>
            </a:lvl3pPr>
            <a:lvl4pPr marL="1828800" marR="0" lvl="3"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4pPr>
            <a:lvl5pPr marL="2286000" marR="0" lvl="4"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 name="Google Shape;3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 name="Google Shape;3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 name="Google Shape;34;p1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80/19411243.2019.170047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ubmed.ncbi.nlm.nih.gov/3833431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77/2754633025137065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
          <p:cNvSpPr/>
          <p:nvPr/>
        </p:nvSpPr>
        <p:spPr>
          <a:xfrm>
            <a:off x="0" y="0"/>
            <a:ext cx="12188952" cy="6858000"/>
          </a:xfrm>
          <a:prstGeom prst="rect">
            <a:avLst/>
          </a:prstGeom>
          <a:solidFill>
            <a:schemeClr val="l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09" name="Google Shape;109;p1"/>
          <p:cNvSpPr/>
          <p:nvPr/>
        </p:nvSpPr>
        <p:spPr>
          <a:xfrm>
            <a:off x="-22092" y="128148"/>
            <a:ext cx="12189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grpSp>
        <p:nvGrpSpPr>
          <p:cNvPr id="110" name="Google Shape;110;p1"/>
          <p:cNvGrpSpPr/>
          <p:nvPr/>
        </p:nvGrpSpPr>
        <p:grpSpPr>
          <a:xfrm>
            <a:off x="10849" y="-3086"/>
            <a:ext cx="2198951" cy="3349518"/>
            <a:chOff x="10849" y="-3086"/>
            <a:chExt cx="2198951" cy="3349518"/>
          </a:xfrm>
        </p:grpSpPr>
        <p:sp>
          <p:nvSpPr>
            <p:cNvPr id="111" name="Google Shape;111;p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2" name="Google Shape;112;p1"/>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3" name="Google Shape;113;p1"/>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4" name="Google Shape;114;p1"/>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5" name="Google Shape;115;p1"/>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6" name="Google Shape;116;p1"/>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7" name="Google Shape;117;p1"/>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8" name="Google Shape;118;p1"/>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19" name="Google Shape;119;p1"/>
          <p:cNvSpPr txBox="1">
            <a:spLocks noGrp="1"/>
          </p:cNvSpPr>
          <p:nvPr>
            <p:ph type="ctrTitle"/>
          </p:nvPr>
        </p:nvSpPr>
        <p:spPr>
          <a:xfrm>
            <a:off x="430844" y="3311837"/>
            <a:ext cx="7189200" cy="1780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Rockwell"/>
              <a:buNone/>
            </a:pPr>
            <a:endParaRPr sz="5400" dirty="0"/>
          </a:p>
          <a:p>
            <a:pPr marL="0" lvl="0" indent="0" algn="l" rtl="0">
              <a:lnSpc>
                <a:spcPct val="100000"/>
              </a:lnSpc>
              <a:spcBef>
                <a:spcPts val="0"/>
              </a:spcBef>
              <a:spcAft>
                <a:spcPts val="0"/>
              </a:spcAft>
              <a:buClr>
                <a:schemeClr val="dk2"/>
              </a:buClr>
              <a:buSzPct val="100000"/>
              <a:buFont typeface="Rockwell"/>
              <a:buNone/>
            </a:pPr>
            <a:endParaRPr sz="5400" dirty="0"/>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02099"/>
              <a:buFont typeface="Rockwell"/>
              <a:buNone/>
            </a:pPr>
            <a:endParaRPr sz="5288" dirty="0"/>
          </a:p>
          <a:p>
            <a:pPr marL="0" lvl="0" indent="0" algn="l" rtl="0">
              <a:lnSpc>
                <a:spcPct val="100000"/>
              </a:lnSpc>
              <a:spcBef>
                <a:spcPts val="0"/>
              </a:spcBef>
              <a:spcAft>
                <a:spcPts val="0"/>
              </a:spcAft>
              <a:buClr>
                <a:schemeClr val="dk2"/>
              </a:buClr>
              <a:buSzPct val="102099"/>
              <a:buFont typeface="Rockwell"/>
              <a:buNone/>
            </a:pPr>
            <a:endParaRPr sz="5288" dirty="0"/>
          </a:p>
          <a:p>
            <a:pPr marL="0" lvl="0" indent="0" algn="l" rtl="0">
              <a:lnSpc>
                <a:spcPct val="100000"/>
              </a:lnSpc>
              <a:spcBef>
                <a:spcPts val="0"/>
              </a:spcBef>
              <a:spcAft>
                <a:spcPts val="0"/>
              </a:spcAft>
              <a:buClr>
                <a:schemeClr val="dk2"/>
              </a:buClr>
              <a:buSzPct val="100000"/>
              <a:buFont typeface="Rockwell"/>
              <a:buNone/>
            </a:pPr>
            <a:r>
              <a:rPr lang="en-AU" sz="4400" dirty="0"/>
              <a:t>Research Snapshot No. </a:t>
            </a:r>
            <a:r>
              <a:rPr lang="en-AU" sz="4400"/>
              <a:t>23</a:t>
            </a:r>
            <a:endParaRPr sz="4400"/>
          </a:p>
          <a:p>
            <a:pPr marL="0" lvl="0" indent="0" algn="l" rtl="0">
              <a:lnSpc>
                <a:spcPct val="100000"/>
              </a:lnSpc>
              <a:spcBef>
                <a:spcPts val="0"/>
              </a:spcBef>
              <a:spcAft>
                <a:spcPts val="0"/>
              </a:spcAft>
              <a:buSzPct val="192856"/>
              <a:buNone/>
            </a:pPr>
            <a:r>
              <a:rPr lang="en-AU" sz="2200" b="1" i="1" dirty="0">
                <a:solidFill>
                  <a:srgbClr val="168E74"/>
                </a:solidFill>
                <a:latin typeface="Quattrocento Sans"/>
                <a:ea typeface="Quattrocento Sans"/>
                <a:cs typeface="Quattrocento Sans"/>
                <a:sym typeface="Quattrocento Sans"/>
              </a:rPr>
              <a:t>Autism, Identity and Clinical Practice: Supporting Positive Identity Development in Neurodivergent Children and Young People</a:t>
            </a:r>
            <a:br>
              <a:rPr lang="en-AU" sz="2200" b="1" i="1" dirty="0">
                <a:solidFill>
                  <a:srgbClr val="168E74"/>
                </a:solidFill>
                <a:latin typeface="Quattrocento Sans"/>
                <a:ea typeface="Quattrocento Sans"/>
                <a:cs typeface="Quattrocento Sans"/>
                <a:sym typeface="Quattrocento Sans"/>
              </a:rPr>
            </a:br>
            <a:r>
              <a:rPr lang="en-AU" sz="2200" b="1" i="1" dirty="0">
                <a:solidFill>
                  <a:srgbClr val="168E74"/>
                </a:solidFill>
                <a:latin typeface="Quattrocento Sans"/>
                <a:ea typeface="Quattrocento Sans"/>
                <a:cs typeface="Quattrocento Sans"/>
                <a:sym typeface="Quattrocento Sans"/>
              </a:rPr>
              <a:t> </a:t>
            </a:r>
            <a:br>
              <a:rPr lang="en-AU" sz="2200" b="1" i="1" dirty="0">
                <a:solidFill>
                  <a:srgbClr val="168E74"/>
                </a:solidFill>
                <a:latin typeface="Quattrocento Sans"/>
                <a:ea typeface="Quattrocento Sans"/>
                <a:cs typeface="Quattrocento Sans"/>
                <a:sym typeface="Quattrocento Sans"/>
              </a:rPr>
            </a:br>
            <a:r>
              <a:rPr lang="en-AU" sz="2200" b="1" i="1" dirty="0">
                <a:solidFill>
                  <a:srgbClr val="168E74"/>
                </a:solidFill>
                <a:latin typeface="Quattrocento Sans"/>
                <a:ea typeface="Quattrocento Sans"/>
                <a:cs typeface="Quattrocento Sans"/>
                <a:sym typeface="Quattrocento Sans"/>
              </a:rPr>
              <a:t>Eloise Stark, James Stacey &amp; Matthew TD Knight</a:t>
            </a:r>
            <a:endParaRPr sz="2200" i="1" dirty="0"/>
          </a:p>
        </p:txBody>
      </p:sp>
      <p:grpSp>
        <p:nvGrpSpPr>
          <p:cNvPr id="120" name="Google Shape;120;p1"/>
          <p:cNvGrpSpPr/>
          <p:nvPr/>
        </p:nvGrpSpPr>
        <p:grpSpPr>
          <a:xfrm>
            <a:off x="11945264" y="149792"/>
            <a:ext cx="118872" cy="118872"/>
            <a:chOff x="1175347" y="3733800"/>
            <a:chExt cx="118872" cy="118872"/>
          </a:xfrm>
        </p:grpSpPr>
        <p:cxnSp>
          <p:nvCxnSpPr>
            <p:cNvPr id="121" name="Google Shape;121;p1"/>
            <p:cNvCxnSpPr/>
            <p:nvPr/>
          </p:nvCxnSpPr>
          <p:spPr>
            <a:xfrm>
              <a:off x="1234783" y="3733800"/>
              <a:ext cx="0" cy="118872"/>
            </a:xfrm>
            <a:prstGeom prst="straightConnector1">
              <a:avLst/>
            </a:prstGeom>
            <a:noFill/>
            <a:ln w="12700" cap="flat" cmpd="sng">
              <a:solidFill>
                <a:schemeClr val="accent5"/>
              </a:solidFill>
              <a:prstDash val="solid"/>
              <a:miter lim="800000"/>
              <a:headEnd type="none" w="sm" len="sm"/>
              <a:tailEnd type="none" w="sm" len="sm"/>
            </a:ln>
          </p:spPr>
        </p:cxnSp>
        <p:cxnSp>
          <p:nvCxnSpPr>
            <p:cNvPr id="122" name="Google Shape;122;p1"/>
            <p:cNvCxnSpPr/>
            <p:nvPr/>
          </p:nvCxnSpPr>
          <p:spPr>
            <a:xfrm>
              <a:off x="1175347" y="3793236"/>
              <a:ext cx="118872" cy="0"/>
            </a:xfrm>
            <a:prstGeom prst="straightConnector1">
              <a:avLst/>
            </a:prstGeom>
            <a:noFill/>
            <a:ln w="12700" cap="flat" cmpd="sng">
              <a:solidFill>
                <a:schemeClr val="accent5"/>
              </a:solidFill>
              <a:prstDash val="solid"/>
              <a:miter lim="800000"/>
              <a:headEnd type="none" w="sm" len="sm"/>
              <a:tailEnd type="none" w="sm" len="sm"/>
            </a:ln>
          </p:spPr>
        </p:cxnSp>
      </p:grpSp>
      <p:pic>
        <p:nvPicPr>
          <p:cNvPr id="123" name="Google Shape;123;p1" descr="A close-up of a speaker&#10;&#10;Description automatically generated with low confidence"/>
          <p:cNvPicPr preferRelativeResize="0"/>
          <p:nvPr/>
        </p:nvPicPr>
        <p:blipFill rotWithShape="1">
          <a:blip r:embed="rId3">
            <a:alphaModFix/>
          </a:blip>
          <a:srcRect t="9090" r="13242"/>
          <a:stretch/>
        </p:blipFill>
        <p:spPr>
          <a:xfrm>
            <a:off x="10091133" y="700722"/>
            <a:ext cx="1433657" cy="1134225"/>
          </a:xfrm>
          <a:prstGeom prst="rect">
            <a:avLst/>
          </a:prstGeom>
          <a:noFill/>
          <a:ln>
            <a:noFill/>
          </a:ln>
        </p:spPr>
      </p:pic>
      <p:grpSp>
        <p:nvGrpSpPr>
          <p:cNvPr id="124" name="Google Shape;124;p1"/>
          <p:cNvGrpSpPr/>
          <p:nvPr/>
        </p:nvGrpSpPr>
        <p:grpSpPr>
          <a:xfrm>
            <a:off x="7980400" y="3276601"/>
            <a:ext cx="4211600" cy="3581399"/>
            <a:chOff x="7980400" y="3276601"/>
            <a:chExt cx="4211600" cy="3581399"/>
          </a:xfrm>
        </p:grpSpPr>
        <p:sp>
          <p:nvSpPr>
            <p:cNvPr id="125" name="Google Shape;125;p1"/>
            <p:cNvSpPr/>
            <p:nvPr/>
          </p:nvSpPr>
          <p:spPr>
            <a:xfrm>
              <a:off x="10439256" y="6178637"/>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grpSp>
          <p:nvGrpSpPr>
            <p:cNvPr id="126" name="Google Shape;126;p1"/>
            <p:cNvGrpSpPr/>
            <p:nvPr/>
          </p:nvGrpSpPr>
          <p:grpSpPr>
            <a:xfrm>
              <a:off x="8662740" y="3276601"/>
              <a:ext cx="3529260" cy="3581398"/>
              <a:chOff x="4114800" y="1423987"/>
              <a:chExt cx="3961542" cy="4007547"/>
            </a:xfrm>
          </p:grpSpPr>
          <p:sp>
            <p:nvSpPr>
              <p:cNvPr id="127" name="Google Shape;127;p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8" name="Google Shape;128;p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9" name="Google Shape;129;p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0" name="Google Shape;130;p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1" name="Google Shape;131;p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2" name="Google Shape;132;p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3" name="Google Shape;133;p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34" name="Google Shape;134;p1"/>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35" name="Google Shape;135;p1"/>
          <p:cNvPicPr preferRelativeResize="0"/>
          <p:nvPr/>
        </p:nvPicPr>
        <p:blipFill rotWithShape="1">
          <a:blip r:embed="rId4">
            <a:alphaModFix/>
          </a:blip>
          <a:srcRect l="28085" t="13295" r="28540" b="51546"/>
          <a:stretch/>
        </p:blipFill>
        <p:spPr>
          <a:xfrm>
            <a:off x="2258990" y="295715"/>
            <a:ext cx="4427666" cy="1874434"/>
          </a:xfrm>
          <a:prstGeom prst="rect">
            <a:avLst/>
          </a:prstGeom>
          <a:noFill/>
          <a:ln>
            <a:noFill/>
          </a:ln>
        </p:spPr>
      </p:pic>
      <p:sp>
        <p:nvSpPr>
          <p:cNvPr id="136" name="Google Shape;136;p1"/>
          <p:cNvSpPr txBox="1"/>
          <p:nvPr/>
        </p:nvSpPr>
        <p:spPr>
          <a:xfrm>
            <a:off x="389144" y="5213387"/>
            <a:ext cx="7272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600" b="0" i="1" u="none" strike="noStrike" cap="none">
                <a:solidFill>
                  <a:srgbClr val="990099"/>
                </a:solidFill>
                <a:latin typeface="Quattrocento Sans"/>
                <a:ea typeface="Quattrocento Sans"/>
                <a:cs typeface="Quattrocento Sans"/>
                <a:sym typeface="Quattrocento Sans"/>
              </a:rPr>
              <a:t>In the spirit of reconciliation PRECI acknowledges the Traditional Custodians of country throughout Australia and their connections to land, sea and community. We pay our respect to their Elders past and present and extend that respect to all Aboriginal and Torres Strait Islander peoples today.</a:t>
            </a:r>
            <a:r>
              <a:rPr lang="en-AU" sz="1800" b="0" i="1" u="none" strike="noStrike" cap="none">
                <a:solidFill>
                  <a:srgbClr val="990099"/>
                </a:solidFill>
                <a:latin typeface="Quattrocento Sans"/>
                <a:ea typeface="Quattrocento Sans"/>
                <a:cs typeface="Quattrocento Sans"/>
                <a:sym typeface="Quattrocento Sans"/>
              </a:rPr>
              <a:t> </a:t>
            </a:r>
            <a:endParaRPr sz="1800" b="0" i="0" u="none" strike="noStrike" cap="none">
              <a:solidFill>
                <a:srgbClr val="990099"/>
              </a:solidFill>
              <a:latin typeface="Quattrocento Sans"/>
              <a:ea typeface="Quattrocento Sans"/>
              <a:cs typeface="Quattrocento Sans"/>
              <a:sym typeface="Quattrocento Sans"/>
            </a:endParaRPr>
          </a:p>
        </p:txBody>
      </p:sp>
      <p:sp>
        <p:nvSpPr>
          <p:cNvPr id="137" name="Google Shape;137;p1"/>
          <p:cNvSpPr/>
          <p:nvPr/>
        </p:nvSpPr>
        <p:spPr>
          <a:xfrm>
            <a:off x="8772325" y="2989900"/>
            <a:ext cx="3119100" cy="2401200"/>
          </a:xfrm>
          <a:prstGeom prst="rect">
            <a:avLst/>
          </a:prstGeom>
          <a:solidFill>
            <a:schemeClr val="accent1"/>
          </a:solidFill>
          <a:ln w="12700" cap="flat" cmpd="sng">
            <a:solidFill>
              <a:srgbClr val="A63B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8" name="Google Shape;138;p1"/>
          <p:cNvSpPr txBox="1"/>
          <p:nvPr/>
        </p:nvSpPr>
        <p:spPr>
          <a:xfrm>
            <a:off x="10205533" y="1938699"/>
            <a:ext cx="1435200" cy="266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AU" sz="1200" b="1" i="0" u="none" strike="noStrike" cap="none">
                <a:solidFill>
                  <a:schemeClr val="dk1"/>
                </a:solidFill>
                <a:latin typeface="Arial"/>
                <a:ea typeface="Arial"/>
                <a:cs typeface="Arial"/>
                <a:sym typeface="Arial"/>
              </a:rPr>
              <a:t> February 2026 </a:t>
            </a:r>
            <a:endParaRPr sz="1200" b="0" i="0" u="none" strike="noStrike" cap="none">
              <a:solidFill>
                <a:schemeClr val="dk1"/>
              </a:solidFill>
              <a:latin typeface="Arial"/>
              <a:ea typeface="Arial"/>
              <a:cs typeface="Arial"/>
              <a:sym typeface="Arial"/>
            </a:endParaRPr>
          </a:p>
        </p:txBody>
      </p:sp>
      <p:sp>
        <p:nvSpPr>
          <p:cNvPr id="139" name="Google Shape;139;p1"/>
          <p:cNvSpPr txBox="1"/>
          <p:nvPr/>
        </p:nvSpPr>
        <p:spPr>
          <a:xfrm>
            <a:off x="8435950" y="5391100"/>
            <a:ext cx="38730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1" u="none" strike="noStrike" cap="none">
                <a:solidFill>
                  <a:schemeClr val="dk2"/>
                </a:solidFill>
                <a:latin typeface="Rockwell"/>
                <a:ea typeface="Rockwell"/>
                <a:cs typeface="Rockwell"/>
                <a:sym typeface="Rockwell"/>
              </a:rPr>
              <a:t>Presented by… Anoo Bhopti, PhD</a:t>
            </a:r>
            <a:endParaRPr sz="100" b="0" i="0" u="none" strike="noStrike" cap="none">
              <a:solidFill>
                <a:srgbClr val="000000"/>
              </a:solidFill>
              <a:latin typeface="Arial"/>
              <a:ea typeface="Arial"/>
              <a:cs typeface="Arial"/>
              <a:sym typeface="Arial"/>
            </a:endParaRPr>
          </a:p>
        </p:txBody>
      </p:sp>
      <p:pic>
        <p:nvPicPr>
          <p:cNvPr id="140" name="Google Shape;140;p1" descr="Anoo Bhopti"/>
          <p:cNvPicPr preferRelativeResize="0"/>
          <p:nvPr/>
        </p:nvPicPr>
        <p:blipFill rotWithShape="1">
          <a:blip r:embed="rId5">
            <a:alphaModFix/>
          </a:blip>
          <a:srcRect/>
          <a:stretch/>
        </p:blipFill>
        <p:spPr>
          <a:xfrm>
            <a:off x="9469090" y="3110819"/>
            <a:ext cx="1725569" cy="21569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you need to know</a:t>
            </a:r>
            <a:endParaRPr/>
          </a:p>
        </p:txBody>
      </p:sp>
      <p:sp>
        <p:nvSpPr>
          <p:cNvPr id="146" name="Google Shape;146;p2"/>
          <p:cNvSpPr txBox="1">
            <a:spLocks noGrp="1"/>
          </p:cNvSpPr>
          <p:nvPr>
            <p:ph type="body" idx="1"/>
          </p:nvPr>
        </p:nvSpPr>
        <p:spPr>
          <a:xfrm>
            <a:off x="838200" y="1825625"/>
            <a:ext cx="9469582" cy="4351338"/>
          </a:xfrm>
          <a:prstGeom prst="rect">
            <a:avLst/>
          </a:prstGeom>
          <a:noFill/>
          <a:ln>
            <a:noFill/>
          </a:ln>
        </p:spPr>
        <p:txBody>
          <a:bodyPr spcFirstLastPara="1" wrap="square" lIns="91425" tIns="45700" rIns="91425" bIns="45700" anchor="t" anchorCtr="0">
            <a:normAutofit/>
          </a:bodyPr>
          <a:lstStyle/>
          <a:p>
            <a:pPr marL="463550" lvl="0" indent="-285750" algn="l" rtl="0">
              <a:lnSpc>
                <a:spcPct val="110000"/>
              </a:lnSpc>
              <a:spcBef>
                <a:spcPts val="0"/>
              </a:spcBef>
              <a:spcAft>
                <a:spcPts val="0"/>
              </a:spcAft>
              <a:buSzPts val="2800"/>
              <a:buChar char="+"/>
            </a:pPr>
            <a:r>
              <a:rPr lang="en-AU">
                <a:latin typeface="Quattrocento Sans"/>
                <a:ea typeface="Quattrocento Sans"/>
                <a:cs typeface="Quattrocento Sans"/>
                <a:sym typeface="Quattrocento Sans"/>
              </a:rPr>
              <a:t>Neurodivergent identity is a vital component of overall well-being.</a:t>
            </a:r>
            <a:endParaRPr/>
          </a:p>
          <a:p>
            <a:pPr marL="463550" lvl="0" indent="-285750" algn="l" rtl="0">
              <a:lnSpc>
                <a:spcPct val="110000"/>
              </a:lnSpc>
              <a:spcBef>
                <a:spcPts val="0"/>
              </a:spcBef>
              <a:spcAft>
                <a:spcPts val="0"/>
              </a:spcAft>
              <a:buSzPts val="2800"/>
              <a:buChar char="+"/>
            </a:pPr>
            <a:r>
              <a:rPr lang="en-AU">
                <a:latin typeface="Quattrocento Sans"/>
                <a:ea typeface="Quattrocento Sans"/>
                <a:cs typeface="Quattrocento Sans"/>
                <a:sym typeface="Quattrocento Sans"/>
              </a:rPr>
              <a:t>Clinicians can reinforce stigma or empower young people through their "epistemic power".</a:t>
            </a:r>
            <a:endParaRPr/>
          </a:p>
          <a:p>
            <a:pPr marL="463550" lvl="0" indent="-285750" algn="l" rtl="0">
              <a:lnSpc>
                <a:spcPct val="110000"/>
              </a:lnSpc>
              <a:spcBef>
                <a:spcPts val="0"/>
              </a:spcBef>
              <a:spcAft>
                <a:spcPts val="0"/>
              </a:spcAft>
              <a:buSzPts val="2800"/>
              <a:buChar char="+"/>
            </a:pPr>
            <a:r>
              <a:rPr lang="en-AU">
                <a:latin typeface="Quattrocento Sans"/>
                <a:ea typeface="Quattrocento Sans"/>
                <a:cs typeface="Quattrocento Sans"/>
                <a:sym typeface="Quattrocento Sans"/>
              </a:rPr>
              <a:t>Identity is co-constructed through relationships with significant others in a child's life – including the interface with clinicians/professionals they meet</a:t>
            </a:r>
            <a:endParaRPr/>
          </a:p>
          <a:p>
            <a:pPr marL="463550" lvl="0" indent="-107950" algn="l" rtl="0">
              <a:lnSpc>
                <a:spcPct val="110000"/>
              </a:lnSpc>
              <a:spcBef>
                <a:spcPts val="0"/>
              </a:spcBef>
              <a:spcAft>
                <a:spcPts val="0"/>
              </a:spcAft>
              <a:buSzPts val="2800"/>
              <a:buNone/>
            </a:pPr>
            <a:endParaRPr sz="1800">
              <a:latin typeface="Arial"/>
              <a:ea typeface="Arial"/>
              <a:cs typeface="Arial"/>
              <a:sym typeface="Arial"/>
            </a:endParaRPr>
          </a:p>
          <a:p>
            <a:pPr marL="228600" lvl="0" indent="-50800" algn="l" rtl="0">
              <a:lnSpc>
                <a:spcPct val="110000"/>
              </a:lnSpc>
              <a:spcBef>
                <a:spcPts val="0"/>
              </a:spcBef>
              <a:spcAft>
                <a:spcPts val="0"/>
              </a:spcAft>
              <a:buSzPts val="2800"/>
              <a:buNone/>
            </a:pPr>
            <a:endParaRPr/>
          </a:p>
        </p:txBody>
      </p:sp>
      <p:pic>
        <p:nvPicPr>
          <p:cNvPr id="147" name="Google Shape;147;p2"/>
          <p:cNvPicPr preferRelativeResize="0"/>
          <p:nvPr/>
        </p:nvPicPr>
        <p:blipFill rotWithShape="1">
          <a:blip r:embed="rId3">
            <a:alphaModFix/>
          </a:blip>
          <a:srcRect/>
          <a:stretch/>
        </p:blipFill>
        <p:spPr>
          <a:xfrm>
            <a:off x="9241280" y="10419"/>
            <a:ext cx="2950720" cy="1341236"/>
          </a:xfrm>
          <a:prstGeom prst="rect">
            <a:avLst/>
          </a:prstGeom>
          <a:noFill/>
          <a:ln>
            <a:noFill/>
          </a:ln>
        </p:spPr>
      </p:pic>
      <p:sp>
        <p:nvSpPr>
          <p:cNvPr id="148" name="Google Shape;148;p2"/>
          <p:cNvSpPr/>
          <p:nvPr/>
        </p:nvSpPr>
        <p:spPr>
          <a:xfrm>
            <a:off x="0" y="-184666"/>
            <a:ext cx="26481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AU" sz="18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is this research about?</a:t>
            </a:r>
            <a:endParaRPr/>
          </a:p>
        </p:txBody>
      </p:sp>
      <p:sp>
        <p:nvSpPr>
          <p:cNvPr id="154" name="Google Shape;154;p4"/>
          <p:cNvSpPr txBox="1">
            <a:spLocks noGrp="1"/>
          </p:cNvSpPr>
          <p:nvPr>
            <p:ph type="body" idx="1"/>
          </p:nvPr>
        </p:nvSpPr>
        <p:spPr>
          <a:xfrm>
            <a:off x="838200" y="1837817"/>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1000"/>
              </a:spcBef>
              <a:spcAft>
                <a:spcPts val="0"/>
              </a:spcAft>
              <a:buSzPts val="1800"/>
              <a:buChar char="+"/>
            </a:pPr>
            <a:r>
              <a:rPr lang="en-AU"/>
              <a:t>Explores how Child and Adult Mental Health Service (CAMHS) clinicians facilitate positive identity development.</a:t>
            </a:r>
            <a:endParaRPr/>
          </a:p>
          <a:p>
            <a:pPr marL="457200" lvl="0" indent="-342900" algn="l" rtl="0">
              <a:lnSpc>
                <a:spcPct val="110000"/>
              </a:lnSpc>
              <a:spcBef>
                <a:spcPts val="1000"/>
              </a:spcBef>
              <a:spcAft>
                <a:spcPts val="0"/>
              </a:spcAft>
              <a:buSzPts val="1800"/>
              <a:buChar char="+"/>
            </a:pPr>
            <a:r>
              <a:rPr lang="en-AU"/>
              <a:t>Identifies enablers and constraints within clinical practice.</a:t>
            </a:r>
            <a:endParaRPr/>
          </a:p>
          <a:p>
            <a:pPr marL="457200" lvl="0" indent="-342900" algn="l" rtl="0">
              <a:lnSpc>
                <a:spcPct val="110000"/>
              </a:lnSpc>
              <a:spcBef>
                <a:spcPts val="1000"/>
              </a:spcBef>
              <a:spcAft>
                <a:spcPts val="0"/>
              </a:spcAft>
              <a:buSzPts val="1800"/>
              <a:buChar char="+"/>
            </a:pPr>
            <a:r>
              <a:rPr lang="en-AU"/>
              <a:t>Focuses primarily on autistic young people with multiple neurodivergent diagnoses</a:t>
            </a:r>
            <a:endParaRPr/>
          </a:p>
          <a:p>
            <a:pPr marL="228600" lvl="0" indent="-50800" algn="l" rtl="0">
              <a:lnSpc>
                <a:spcPct val="110000"/>
              </a:lnSpc>
              <a:spcBef>
                <a:spcPts val="0"/>
              </a:spcBef>
              <a:spcAft>
                <a:spcPts val="0"/>
              </a:spcAft>
              <a:buSzPts val="2800"/>
              <a:buNone/>
            </a:pPr>
            <a:endParaRPr/>
          </a:p>
        </p:txBody>
      </p:sp>
      <p:pic>
        <p:nvPicPr>
          <p:cNvPr id="155" name="Google Shape;155;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do?</a:t>
            </a:r>
            <a:endParaRPr/>
          </a:p>
        </p:txBody>
      </p:sp>
      <p:sp>
        <p:nvSpPr>
          <p:cNvPr id="161" name="Google Shape;16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10000"/>
              </a:lnSpc>
              <a:spcBef>
                <a:spcPts val="1000"/>
              </a:spcBef>
              <a:spcAft>
                <a:spcPts val="0"/>
              </a:spcAft>
              <a:buSzPts val="1800"/>
              <a:buNone/>
            </a:pPr>
            <a:endParaRPr/>
          </a:p>
          <a:p>
            <a:pPr marL="457200" lvl="0" indent="-342900" algn="l" rtl="0">
              <a:lnSpc>
                <a:spcPct val="110000"/>
              </a:lnSpc>
              <a:spcBef>
                <a:spcPts val="1000"/>
              </a:spcBef>
              <a:spcAft>
                <a:spcPts val="0"/>
              </a:spcAft>
              <a:buSzPts val="1800"/>
              <a:buChar char="+"/>
            </a:pPr>
            <a:r>
              <a:rPr lang="en-AU"/>
              <a:t>9 semi-structured interviews with a multidisciplinary clinical team (psychologists, psychiatrists, social workers, etc.).</a:t>
            </a:r>
            <a:endParaRPr/>
          </a:p>
          <a:p>
            <a:pPr marL="457200" lvl="0" indent="-342900" algn="l" rtl="0">
              <a:lnSpc>
                <a:spcPct val="110000"/>
              </a:lnSpc>
              <a:spcBef>
                <a:spcPts val="1000"/>
              </a:spcBef>
              <a:spcAft>
                <a:spcPts val="0"/>
              </a:spcAft>
              <a:buSzPts val="1800"/>
              <a:buChar char="+"/>
            </a:pPr>
            <a:r>
              <a:rPr lang="en-AU"/>
              <a:t>Utilised Interpretative Phenomenological Analysis (IPA).</a:t>
            </a:r>
            <a:endParaRPr/>
          </a:p>
          <a:p>
            <a:pPr marL="457200" lvl="0" indent="-342900" algn="l" rtl="0">
              <a:lnSpc>
                <a:spcPct val="110000"/>
              </a:lnSpc>
              <a:spcBef>
                <a:spcPts val="1000"/>
              </a:spcBef>
              <a:spcAft>
                <a:spcPts val="0"/>
              </a:spcAft>
              <a:buSzPts val="1800"/>
              <a:buChar char="+"/>
            </a:pPr>
            <a:r>
              <a:rPr lang="en-AU"/>
              <a:t>Conducted within a UK CAMHS Neurodevelopmental Conditions service</a:t>
            </a:r>
            <a:endParaRPr/>
          </a:p>
          <a:p>
            <a:pPr marL="457200" lvl="0" indent="-228600" algn="l" rtl="0">
              <a:lnSpc>
                <a:spcPct val="110000"/>
              </a:lnSpc>
              <a:spcBef>
                <a:spcPts val="1000"/>
              </a:spcBef>
              <a:spcAft>
                <a:spcPts val="0"/>
              </a:spcAft>
              <a:buSzPts val="1800"/>
              <a:buNone/>
            </a:pPr>
            <a:endParaRPr/>
          </a:p>
        </p:txBody>
      </p:sp>
      <p:pic>
        <p:nvPicPr>
          <p:cNvPr id="162" name="Google Shape;162;p5"/>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find?</a:t>
            </a:r>
            <a:endParaRPr/>
          </a:p>
        </p:txBody>
      </p:sp>
      <p:sp>
        <p:nvSpPr>
          <p:cNvPr id="168" name="Google Shape;168;p6"/>
          <p:cNvSpPr txBox="1">
            <a:spLocks noGrp="1"/>
          </p:cNvSpPr>
          <p:nvPr>
            <p:ph type="body" idx="1"/>
          </p:nvPr>
        </p:nvSpPr>
        <p:spPr>
          <a:xfrm>
            <a:off x="688001" y="1351655"/>
            <a:ext cx="10815997" cy="46761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457200" lvl="0" indent="-342900" algn="l" rtl="0">
              <a:lnSpc>
                <a:spcPct val="110000"/>
              </a:lnSpc>
              <a:spcBef>
                <a:spcPts val="1000"/>
              </a:spcBef>
              <a:spcAft>
                <a:spcPts val="0"/>
              </a:spcAft>
              <a:buSzPts val="1800"/>
              <a:buChar char="+"/>
            </a:pPr>
            <a:r>
              <a:rPr lang="en-AU"/>
              <a:t> </a:t>
            </a:r>
            <a:r>
              <a:rPr lang="en-AU" b="1"/>
              <a:t>Theme 1</a:t>
            </a:r>
            <a:r>
              <a:rPr lang="en-AU"/>
              <a:t>: A Flexible Neuroaffirmative Concept of Positive Autistic Identity</a:t>
            </a:r>
            <a:endParaRPr/>
          </a:p>
          <a:p>
            <a:pPr marL="457200" lvl="0" indent="-342900" algn="l" rtl="0">
              <a:lnSpc>
                <a:spcPct val="110000"/>
              </a:lnSpc>
              <a:spcBef>
                <a:spcPts val="1000"/>
              </a:spcBef>
              <a:spcAft>
                <a:spcPts val="0"/>
              </a:spcAft>
              <a:buSzPts val="1800"/>
              <a:buChar char="+"/>
            </a:pPr>
            <a:r>
              <a:rPr lang="en-AU"/>
              <a:t> </a:t>
            </a:r>
            <a:r>
              <a:rPr lang="en-AU" b="1"/>
              <a:t>Theme 2</a:t>
            </a:r>
            <a:r>
              <a:rPr lang="en-AU"/>
              <a:t>: Being Honest and Balanced: Acknowledging Challenges for Young Autistic People</a:t>
            </a:r>
            <a:endParaRPr/>
          </a:p>
          <a:p>
            <a:pPr marL="457200" lvl="0" indent="-342900" algn="l" rtl="0">
              <a:lnSpc>
                <a:spcPct val="110000"/>
              </a:lnSpc>
              <a:spcBef>
                <a:spcPts val="1000"/>
              </a:spcBef>
              <a:spcAft>
                <a:spcPts val="0"/>
              </a:spcAft>
              <a:buSzPts val="1800"/>
              <a:buChar char="+"/>
            </a:pPr>
            <a:r>
              <a:rPr lang="en-AU"/>
              <a:t>  </a:t>
            </a:r>
            <a:r>
              <a:rPr lang="en-AU" b="1"/>
              <a:t>Theme 3</a:t>
            </a:r>
            <a:r>
              <a:rPr lang="en-AU"/>
              <a:t>: Developing an Identity Through Relationships with Others</a:t>
            </a:r>
            <a:endParaRPr/>
          </a:p>
          <a:p>
            <a:pPr marL="457200" lvl="0" indent="-342900" algn="l" rtl="0">
              <a:lnSpc>
                <a:spcPct val="110000"/>
              </a:lnSpc>
              <a:spcBef>
                <a:spcPts val="1000"/>
              </a:spcBef>
              <a:spcAft>
                <a:spcPts val="0"/>
              </a:spcAft>
              <a:buSzPts val="1800"/>
              <a:buChar char="+"/>
            </a:pPr>
            <a:r>
              <a:rPr lang="en-AU"/>
              <a:t>  </a:t>
            </a:r>
            <a:r>
              <a:rPr lang="en-AU" b="1"/>
              <a:t>Theme 4</a:t>
            </a:r>
            <a:r>
              <a:rPr lang="en-AU"/>
              <a:t>: Professional Vulnerability in Navigating Neurodivergent Identities: The Importance of Self-Reflexivity</a:t>
            </a:r>
            <a:endParaRPr/>
          </a:p>
          <a:p>
            <a:pPr marL="349250" lvl="0" indent="0" algn="l" rtl="0">
              <a:lnSpc>
                <a:spcPct val="110000"/>
              </a:lnSpc>
              <a:spcBef>
                <a:spcPts val="0"/>
              </a:spcBef>
              <a:spcAft>
                <a:spcPts val="0"/>
              </a:spcAft>
              <a:buSzPts val="2800"/>
              <a:buNone/>
            </a:pPr>
            <a:endParaRPr sz="1400">
              <a:latin typeface="Arial"/>
              <a:ea typeface="Arial"/>
              <a:cs typeface="Arial"/>
              <a:sym typeface="Arial"/>
            </a:endParaRPr>
          </a:p>
        </p:txBody>
      </p:sp>
      <p:pic>
        <p:nvPicPr>
          <p:cNvPr id="169" name="Google Shape;169;p6"/>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How can you use this research?</a:t>
            </a:r>
            <a:endParaRPr/>
          </a:p>
        </p:txBody>
      </p:sp>
      <p:sp>
        <p:nvSpPr>
          <p:cNvPr id="175" name="Google Shape;175;p7"/>
          <p:cNvSpPr txBox="1">
            <a:spLocks noGrp="1"/>
          </p:cNvSpPr>
          <p:nvPr>
            <p:ph type="body" idx="1"/>
          </p:nvPr>
        </p:nvSpPr>
        <p:spPr>
          <a:xfrm>
            <a:off x="838200" y="1644449"/>
            <a:ext cx="10515600" cy="4848426"/>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10000"/>
              </a:lnSpc>
              <a:spcBef>
                <a:spcPts val="1000"/>
              </a:spcBef>
              <a:spcAft>
                <a:spcPts val="0"/>
              </a:spcAft>
              <a:buSzPct val="69498"/>
              <a:buChar char="+"/>
            </a:pPr>
            <a:r>
              <a:rPr lang="en-AU"/>
              <a:t>Audit Clinical and Educational Language: Move from deficit-based to neuroaffirmative terminology.</a:t>
            </a:r>
            <a:endParaRPr/>
          </a:p>
          <a:p>
            <a:pPr marL="457200" lvl="0" indent="-342900" algn="l" rtl="0">
              <a:lnSpc>
                <a:spcPct val="110000"/>
              </a:lnSpc>
              <a:spcBef>
                <a:spcPts val="1000"/>
              </a:spcBef>
              <a:spcAft>
                <a:spcPts val="0"/>
              </a:spcAft>
              <a:buSzPct val="69498"/>
              <a:buChar char="+"/>
            </a:pPr>
            <a:r>
              <a:rPr lang="en-AU"/>
              <a:t>Act as an Active "Narrator of Identity": Support young people by "sowing seeds" of positive self-concept.</a:t>
            </a:r>
            <a:endParaRPr/>
          </a:p>
          <a:p>
            <a:pPr marL="457200" lvl="0" indent="-342900" algn="l" rtl="0">
              <a:lnSpc>
                <a:spcPct val="110000"/>
              </a:lnSpc>
              <a:spcBef>
                <a:spcPts val="1000"/>
              </a:spcBef>
              <a:spcAft>
                <a:spcPts val="0"/>
              </a:spcAft>
              <a:buSzPct val="69498"/>
              <a:buChar char="+"/>
            </a:pPr>
            <a:r>
              <a:rPr lang="en-AU"/>
              <a:t>Foster Collective Self-Esteem: Connect young people with neurodivergent communities and peers.</a:t>
            </a:r>
            <a:endParaRPr/>
          </a:p>
          <a:p>
            <a:pPr marL="457200" lvl="0" indent="-342900" algn="l" rtl="0">
              <a:lnSpc>
                <a:spcPct val="110000"/>
              </a:lnSpc>
              <a:spcBef>
                <a:spcPts val="1000"/>
              </a:spcBef>
              <a:spcAft>
                <a:spcPts val="0"/>
              </a:spcAft>
              <a:buSzPct val="69498"/>
              <a:buChar char="+"/>
            </a:pPr>
            <a:r>
              <a:rPr lang="en-AU"/>
              <a:t>Create Reflective Professional Spaces: Engage in self-reflexivity regarding your own relationship to neurodiversity.</a:t>
            </a:r>
            <a:endParaRPr/>
          </a:p>
          <a:p>
            <a:pPr marL="457200" lvl="0" indent="-342900" algn="l" rtl="0">
              <a:lnSpc>
                <a:spcPct val="110000"/>
              </a:lnSpc>
              <a:spcBef>
                <a:spcPts val="1000"/>
              </a:spcBef>
              <a:spcAft>
                <a:spcPts val="0"/>
              </a:spcAft>
              <a:buSzPct val="69498"/>
              <a:buChar char="+"/>
            </a:pPr>
            <a:r>
              <a:rPr lang="en-AU"/>
              <a:t>Advocate for Systemic Change: Use qualitative evidence to push for resources, training, and policy shifts.</a:t>
            </a:r>
            <a:endParaRPr/>
          </a:p>
          <a:p>
            <a:pPr marL="457200" lvl="0" indent="-228600" algn="l" rtl="0">
              <a:lnSpc>
                <a:spcPct val="110000"/>
              </a:lnSpc>
              <a:spcBef>
                <a:spcPts val="1000"/>
              </a:spcBef>
              <a:spcAft>
                <a:spcPts val="0"/>
              </a:spcAft>
              <a:buSzPct val="69498"/>
              <a:buNone/>
            </a:pPr>
            <a:endParaRPr/>
          </a:p>
        </p:txBody>
      </p:sp>
      <p:pic>
        <p:nvPicPr>
          <p:cNvPr id="176" name="Google Shape;176;p7"/>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Where to from here?</a:t>
            </a:r>
            <a:endParaRPr/>
          </a:p>
        </p:txBody>
      </p:sp>
      <p:sp>
        <p:nvSpPr>
          <p:cNvPr id="182" name="Google Shape;18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sz="2200" b="1" i="1">
              <a:latin typeface="Arial"/>
              <a:ea typeface="Arial"/>
              <a:cs typeface="Arial"/>
              <a:sym typeface="Arial"/>
            </a:endParaRPr>
          </a:p>
          <a:p>
            <a:pPr marL="457200" lvl="0" indent="-342900" algn="l" rtl="0">
              <a:lnSpc>
                <a:spcPct val="110000"/>
              </a:lnSpc>
              <a:spcBef>
                <a:spcPts val="1000"/>
              </a:spcBef>
              <a:spcAft>
                <a:spcPts val="0"/>
              </a:spcAft>
              <a:buSzPts val="1800"/>
              <a:buChar char="+"/>
            </a:pPr>
            <a:r>
              <a:rPr lang="en-AU" sz="2000">
                <a:latin typeface="Arial"/>
                <a:ea typeface="Arial"/>
                <a:cs typeface="Arial"/>
                <a:sym typeface="Arial"/>
              </a:rPr>
              <a:t>Co-produce service changes with young autistic people.</a:t>
            </a:r>
            <a:endParaRPr/>
          </a:p>
          <a:p>
            <a:pPr marL="457200" lvl="0" indent="-342900" algn="l" rtl="0">
              <a:lnSpc>
                <a:spcPct val="110000"/>
              </a:lnSpc>
              <a:spcBef>
                <a:spcPts val="1000"/>
              </a:spcBef>
              <a:spcAft>
                <a:spcPts val="0"/>
              </a:spcAft>
              <a:buSzPts val="1800"/>
              <a:buChar char="+"/>
            </a:pPr>
            <a:r>
              <a:rPr lang="en-AU" sz="2000">
                <a:latin typeface="Arial"/>
                <a:ea typeface="Arial"/>
                <a:cs typeface="Arial"/>
                <a:sym typeface="Arial"/>
              </a:rPr>
              <a:t>Address systemic resource gaps, such as long waiting lists that put mental health at risk</a:t>
            </a:r>
            <a:endParaRPr sz="1300" b="1">
              <a:latin typeface="Arial"/>
              <a:ea typeface="Arial"/>
              <a:cs typeface="Arial"/>
              <a:sym typeface="Arial"/>
            </a:endParaRPr>
          </a:p>
          <a:p>
            <a:pPr marL="457200" lvl="0" indent="-342900" algn="l" rtl="0">
              <a:lnSpc>
                <a:spcPct val="110000"/>
              </a:lnSpc>
              <a:spcBef>
                <a:spcPts val="1000"/>
              </a:spcBef>
              <a:spcAft>
                <a:spcPts val="0"/>
              </a:spcAft>
              <a:buSzPts val="1800"/>
              <a:buChar char="+"/>
            </a:pPr>
            <a:r>
              <a:rPr lang="en-AU" sz="1300" b="1">
                <a:latin typeface="Arial"/>
                <a:ea typeface="Arial"/>
                <a:cs typeface="Arial"/>
                <a:sym typeface="Arial"/>
              </a:rPr>
              <a:t>Links to this article</a:t>
            </a:r>
            <a:endParaRPr sz="1300" b="1" u="sng">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914400" lvl="1" indent="-342900" algn="l" rtl="0">
              <a:lnSpc>
                <a:spcPct val="110000"/>
              </a:lnSpc>
              <a:spcBef>
                <a:spcPts val="1000"/>
              </a:spcBef>
              <a:spcAft>
                <a:spcPts val="0"/>
              </a:spcAft>
              <a:buSzPts val="1800"/>
              <a:buChar char="+"/>
            </a:pPr>
            <a:r>
              <a:rPr lang="en-AU" sz="1300" b="1" u="sng">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Autism, Identity and Clinical Practice: Supporting Positive Identity Development in Neurodivergent Children and Young People</a:t>
            </a:r>
            <a:endParaRPr sz="2000">
              <a:latin typeface="Arial"/>
              <a:ea typeface="Arial"/>
              <a:cs typeface="Arial"/>
              <a:sym typeface="Arial"/>
            </a:endParaRPr>
          </a:p>
          <a:p>
            <a:pPr marL="457200" lvl="0" indent="-342900" algn="l" rtl="0">
              <a:spcBef>
                <a:spcPts val="1000"/>
              </a:spcBef>
              <a:spcAft>
                <a:spcPts val="0"/>
              </a:spcAft>
              <a:buSzPts val="1800"/>
              <a:buChar char="+"/>
            </a:pPr>
            <a:r>
              <a:rPr lang="en-AU" sz="1300" b="1">
                <a:latin typeface="Arial"/>
                <a:ea typeface="Arial"/>
                <a:cs typeface="Arial"/>
                <a:sym typeface="Arial"/>
              </a:rPr>
              <a:t>Other Links </a:t>
            </a:r>
            <a:endParaRPr sz="1300" b="1">
              <a:latin typeface="Arial"/>
              <a:ea typeface="Arial"/>
              <a:cs typeface="Arial"/>
              <a:sym typeface="Arial"/>
            </a:endParaRPr>
          </a:p>
          <a:p>
            <a:pPr marL="914400" lvl="1" indent="-342900" algn="l" rtl="0">
              <a:spcBef>
                <a:spcPts val="500"/>
              </a:spcBef>
              <a:spcAft>
                <a:spcPts val="0"/>
              </a:spcAft>
              <a:buSzPts val="1800"/>
              <a:buFont typeface="Arial"/>
              <a:buChar char="+"/>
            </a:pPr>
            <a:r>
              <a:rPr lang="en-AU" sz="1300" b="1" u="sng">
                <a:solidFill>
                  <a:schemeClr val="accent2"/>
                </a:solidFill>
                <a:latin typeface="Arial"/>
                <a:ea typeface="Arial"/>
                <a:cs typeface="Arial"/>
                <a:sym typeface="Arial"/>
                <a:hlinkClick r:id="rId4">
                  <a:extLst>
                    <a:ext uri="{A12FA001-AC4F-418D-AE19-62706E023703}">
                      <ahyp:hlinkClr xmlns:ahyp="http://schemas.microsoft.com/office/drawing/2018/hyperlinkcolor" val="tx"/>
                    </a:ext>
                  </a:extLst>
                </a:hlinkClick>
              </a:rPr>
              <a:t>Autistic identity: A systematic review of quantitative research</a:t>
            </a:r>
            <a:endParaRPr sz="1300" b="1">
              <a:solidFill>
                <a:schemeClr val="accent2"/>
              </a:solidFill>
              <a:latin typeface="Arial"/>
              <a:ea typeface="Arial"/>
              <a:cs typeface="Arial"/>
              <a:sym typeface="Arial"/>
            </a:endParaRPr>
          </a:p>
        </p:txBody>
      </p:sp>
      <p:pic>
        <p:nvPicPr>
          <p:cNvPr id="183" name="Google Shape;183;p8"/>
          <p:cNvPicPr preferRelativeResize="0"/>
          <p:nvPr/>
        </p:nvPicPr>
        <p:blipFill rotWithShape="1">
          <a:blip r:embed="rId5">
            <a:alphaModFix/>
          </a:blip>
          <a:srcRect/>
          <a:stretch/>
        </p:blipFill>
        <p:spPr>
          <a:xfrm>
            <a:off x="9241280" y="10419"/>
            <a:ext cx="2950720" cy="13412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About the researchers</a:t>
            </a:r>
            <a:endParaRPr/>
          </a:p>
        </p:txBody>
      </p:sp>
      <p:sp>
        <p:nvSpPr>
          <p:cNvPr id="189" name="Google Shape;18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1000"/>
              </a:spcBef>
              <a:spcAft>
                <a:spcPts val="0"/>
              </a:spcAft>
              <a:buSzPts val="1800"/>
              <a:buChar char="+"/>
            </a:pPr>
            <a:r>
              <a:rPr lang="en-AU" sz="2100"/>
              <a:t>The authors - Eloise Stark, James Stacy and Mathew TD Knight work at </a:t>
            </a:r>
            <a:endParaRPr/>
          </a:p>
          <a:p>
            <a:pPr marL="457200" lvl="0" indent="-342900" algn="l" rtl="0">
              <a:lnSpc>
                <a:spcPct val="110000"/>
              </a:lnSpc>
              <a:spcBef>
                <a:spcPts val="1000"/>
              </a:spcBef>
              <a:spcAft>
                <a:spcPts val="0"/>
              </a:spcAft>
              <a:buSzPts val="1800"/>
              <a:buChar char="+"/>
            </a:pPr>
            <a:r>
              <a:rPr lang="en-AU" sz="2100"/>
              <a:t>Oxford Institute for Clinical Psychology Training and Research, Oxford Health NHS Foundation Trust and University of Oxford, Oxford, UK</a:t>
            </a:r>
            <a:endParaRPr/>
          </a:p>
          <a:p>
            <a:pPr marL="457200" lvl="0" indent="-342900" algn="l" rtl="0">
              <a:lnSpc>
                <a:spcPct val="110000"/>
              </a:lnSpc>
              <a:spcBef>
                <a:spcPts val="1000"/>
              </a:spcBef>
              <a:spcAft>
                <a:spcPts val="0"/>
              </a:spcAft>
              <a:buSzPts val="1800"/>
              <a:buChar char="+"/>
            </a:pPr>
            <a:r>
              <a:rPr lang="en-AU" sz="2100"/>
              <a:t>Oxford Health NHS Foundation Trust, Warneford Hospital, Oxford, UK</a:t>
            </a:r>
            <a:endParaRPr/>
          </a:p>
          <a:p>
            <a:pPr marL="457200" lvl="0" indent="-342900" algn="l" rtl="0">
              <a:lnSpc>
                <a:spcPct val="110000"/>
              </a:lnSpc>
              <a:spcBef>
                <a:spcPts val="1000"/>
              </a:spcBef>
              <a:spcAft>
                <a:spcPts val="0"/>
              </a:spcAft>
              <a:buSzPts val="1800"/>
              <a:buChar char="+"/>
            </a:pPr>
            <a:r>
              <a:rPr lang="en-AU" sz="2100"/>
              <a:t>Centre for Eudaimonia and Human Flourishing, Stoke House, Linacre College, University of Oxford, Oxford, UK</a:t>
            </a:r>
            <a:endParaRPr/>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sz="1800"/>
          </a:p>
          <a:p>
            <a:pPr marL="114300" lvl="0" indent="0" algn="l" rtl="0">
              <a:lnSpc>
                <a:spcPct val="110000"/>
              </a:lnSpc>
              <a:spcBef>
                <a:spcPts val="1000"/>
              </a:spcBef>
              <a:spcAft>
                <a:spcPts val="0"/>
              </a:spcAft>
              <a:buSzPts val="1800"/>
              <a:buNone/>
            </a:pPr>
            <a:endParaRPr sz="1800">
              <a:latin typeface="Arial"/>
              <a:ea typeface="Arial"/>
              <a:cs typeface="Arial"/>
              <a:sym typeface="Arial"/>
            </a:endParaRPr>
          </a:p>
          <a:p>
            <a:pPr marL="228600" lvl="0" indent="-50800" algn="l" rtl="0">
              <a:lnSpc>
                <a:spcPct val="110000"/>
              </a:lnSpc>
              <a:spcBef>
                <a:spcPts val="0"/>
              </a:spcBef>
              <a:spcAft>
                <a:spcPts val="0"/>
              </a:spcAft>
              <a:buSzPts val="2800"/>
              <a:buNone/>
            </a:pPr>
            <a:endParaRPr/>
          </a:p>
        </p:txBody>
      </p:sp>
      <p:pic>
        <p:nvPicPr>
          <p:cNvPr id="190" name="Google Shape;190;p9"/>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838200" y="2804062"/>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244444"/>
              <a:buNone/>
            </a:pPr>
            <a:r>
              <a:rPr lang="en-AU" sz="2000"/>
              <a:t>Stark, E., Stacey, J., &amp; Knight, M. T. D. (2025). </a:t>
            </a:r>
            <a:r>
              <a:rPr lang="en-AU" sz="2000" i="1"/>
              <a:t>Autism, identity and clinical practice: Supporting positive identity development in neurodivergent children and young people.</a:t>
            </a:r>
            <a:r>
              <a:rPr lang="en-AU" sz="2000"/>
              <a:t> </a:t>
            </a:r>
            <a:r>
              <a:rPr lang="en-AU" sz="2000" i="1"/>
              <a:t>Neurodiversity.</a:t>
            </a:r>
            <a:r>
              <a:rPr lang="en-AU" sz="2000"/>
              <a:t> </a:t>
            </a:r>
            <a:r>
              <a:rPr lang="en-AU" sz="2000" u="sng">
                <a:solidFill>
                  <a:schemeClr val="hlink"/>
                </a:solidFill>
                <a:hlinkClick r:id="rId3"/>
              </a:rPr>
              <a:t>https://doi.org/10.1177/27546330251370652</a:t>
            </a:r>
            <a:br>
              <a:rPr lang="en-AU" sz="1800">
                <a:latin typeface="Arial"/>
                <a:ea typeface="Arial"/>
                <a:cs typeface="Arial"/>
                <a:sym typeface="Arial"/>
              </a:rPr>
            </a:br>
            <a:endParaRPr/>
          </a:p>
        </p:txBody>
      </p:sp>
      <p:sp>
        <p:nvSpPr>
          <p:cNvPr id="196" name="Google Shape;196;p10"/>
          <p:cNvSpPr txBox="1">
            <a:spLocks noGrp="1"/>
          </p:cNvSpPr>
          <p:nvPr>
            <p:ph type="body" idx="1"/>
          </p:nvPr>
        </p:nvSpPr>
        <p:spPr>
          <a:xfrm>
            <a:off x="582335" y="1805437"/>
            <a:ext cx="10515600" cy="20820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SzPct val="100000"/>
              <a:buNone/>
            </a:pPr>
            <a:r>
              <a:rPr lang="en-AU" sz="4400">
                <a:latin typeface="Rockwell"/>
                <a:ea typeface="Rockwell"/>
                <a:cs typeface="Rockwell"/>
                <a:sym typeface="Rockwell"/>
              </a:rPr>
              <a:t>Citation</a:t>
            </a:r>
            <a:endParaRPr sz="440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a:latin typeface="Rockwell"/>
              <a:ea typeface="Rockwell"/>
              <a:cs typeface="Rockwell"/>
              <a:sym typeface="Rockwell"/>
            </a:endParaRPr>
          </a:p>
          <a:p>
            <a:pPr marL="0" lvl="0" indent="0" algn="l" rtl="0">
              <a:lnSpc>
                <a:spcPct val="100000"/>
              </a:lnSpc>
              <a:spcBef>
                <a:spcPts val="0"/>
              </a:spcBef>
              <a:spcAft>
                <a:spcPts val="0"/>
              </a:spcAft>
              <a:buClr>
                <a:schemeClr val="dk2"/>
              </a:buClr>
              <a:buSzPct val="100000"/>
              <a:buFont typeface="Rockwell"/>
              <a:buNone/>
            </a:pPr>
            <a:endParaRPr sz="4400">
              <a:latin typeface="Rockwell"/>
              <a:ea typeface="Rockwell"/>
              <a:cs typeface="Rockwell"/>
              <a:sym typeface="Rockwell"/>
            </a:endParaRPr>
          </a:p>
        </p:txBody>
      </p:sp>
      <p:pic>
        <p:nvPicPr>
          <p:cNvPr id="197" name="Google Shape;197;p10"/>
          <p:cNvPicPr preferRelativeResize="0"/>
          <p:nvPr/>
        </p:nvPicPr>
        <p:blipFill rotWithShape="1">
          <a:blip r:embed="rId4">
            <a:alphaModFix/>
          </a:blip>
          <a:srcRect/>
          <a:stretch/>
        </p:blipFill>
        <p:spPr>
          <a:xfrm>
            <a:off x="9241280" y="0"/>
            <a:ext cx="2950720" cy="1341236"/>
          </a:xfrm>
          <a:prstGeom prst="rect">
            <a:avLst/>
          </a:prstGeom>
          <a:noFill/>
          <a:ln>
            <a:noFill/>
          </a:ln>
        </p:spPr>
      </p:pic>
      <p:sp>
        <p:nvSpPr>
          <p:cNvPr id="198" name="Google Shape;198;p10"/>
          <p:cNvSpPr txBox="1"/>
          <p:nvPr/>
        </p:nvSpPr>
        <p:spPr>
          <a:xfrm>
            <a:off x="1687375" y="4351625"/>
            <a:ext cx="8733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AU" sz="3200" b="1" i="0" u="none" strike="noStrike" cap="none">
                <a:solidFill>
                  <a:srgbClr val="000000"/>
                </a:solidFill>
                <a:latin typeface="Quattrocento Sans"/>
                <a:ea typeface="Quattrocento Sans"/>
                <a:cs typeface="Quattrocento Sans"/>
                <a:sym typeface="Quattrocento Sans"/>
              </a:rPr>
              <a:t>THANK YOU FOR LISTENING!</a:t>
            </a:r>
            <a:endParaRPr sz="32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ExploreVTI">
  <a:themeElements>
    <a:clrScheme name="Custom 33">
      <a:dk1>
        <a:srgbClr val="000000"/>
      </a:dk1>
      <a:lt1>
        <a:srgbClr val="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1801</Words>
  <Application>Microsoft Macintosh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Rockwell</vt:lpstr>
      <vt:lpstr>Arial</vt:lpstr>
      <vt:lpstr>Avenir</vt:lpstr>
      <vt:lpstr>Calibri</vt:lpstr>
      <vt:lpstr>Quattrocento Sans</vt:lpstr>
      <vt:lpstr>ExploreVTI</vt:lpstr>
      <vt:lpstr>       Research Snapshot No. 23 Autism, Identity and Clinical Practice: Supporting Positive Identity Development in Neurodivergent Children and Young People   Eloise Stark, James Stacey &amp; Matthew TD Knight</vt:lpstr>
      <vt:lpstr>What you need to know</vt:lpstr>
      <vt:lpstr>What is this research about?</vt:lpstr>
      <vt:lpstr>What did the researchers do?</vt:lpstr>
      <vt:lpstr>What did the researchers find?</vt:lpstr>
      <vt:lpstr>How can you use this research?</vt:lpstr>
      <vt:lpstr>Where to from here?</vt:lpstr>
      <vt:lpstr>About the researchers</vt:lpstr>
      <vt:lpstr>Stark, E., Stacey, J., &amp; Knight, M. T. D. (2025). Autism, identity and clinical practice: Supporting positive identity development in neurodivergent children and young people. Neurodiversity. https://doi.org/10.1177/27546330251370652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Paula Buttigieg</dc:creator>
  <cp:lastModifiedBy>Anoo Bhopti</cp:lastModifiedBy>
  <cp:revision>1</cp:revision>
  <dcterms:created xsi:type="dcterms:W3CDTF">2021-10-12T13:59:23Z</dcterms:created>
  <dcterms:modified xsi:type="dcterms:W3CDTF">2026-03-18T00:15:21Z</dcterms:modified>
</cp:coreProperties>
</file>