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NQPsKKTHSGBksuB42E3aDR9VD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AU"/>
              <a:t>at an</a:t>
            </a:r>
            <a:endParaRPr/>
          </a:p>
          <a:p>
            <a:pPr indent="0" lvl="0" marL="0" rtl="0" algn="l">
              <a:spcBef>
                <a:spcPts val="0"/>
              </a:spcBef>
              <a:spcAft>
                <a:spcPts val="0"/>
              </a:spcAft>
              <a:buClr>
                <a:schemeClr val="dk1"/>
              </a:buClr>
              <a:buSzPts val="1100"/>
              <a:buFont typeface="Arial"/>
              <a:buNone/>
            </a:pPr>
            <a:r>
              <a:rPr lang="en-AU"/>
              <a:t>early childhood intervention service in Australia: a</a:t>
            </a:r>
            <a:endParaRPr/>
          </a:p>
          <a:p>
            <a:pPr indent="0" lvl="0" marL="0" rtl="0" algn="l">
              <a:spcBef>
                <a:spcPts val="0"/>
              </a:spcBef>
              <a:spcAft>
                <a:spcPts val="0"/>
              </a:spcAft>
              <a:buClr>
                <a:schemeClr val="dk1"/>
              </a:buClr>
              <a:buSzPts val="1100"/>
              <a:buFont typeface="Arial"/>
              <a:buNone/>
            </a:pPr>
            <a:r>
              <a:rPr lang="en-AU"/>
              <a:t>stepped wedged randomized cluster trial</a:t>
            </a:r>
            <a:endParaRPr/>
          </a:p>
          <a:p>
            <a:pPr indent="0" lvl="0" marL="0" rtl="0" algn="l">
              <a:lnSpc>
                <a:spcPct val="100000"/>
              </a:lnSpc>
              <a:spcBef>
                <a:spcPts val="0"/>
              </a:spcBef>
              <a:spcAft>
                <a:spcPts val="0"/>
              </a:spcAft>
              <a:buSzPts val="1400"/>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1"/>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2"/>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400"/>
              <a:buNone/>
              <a:defRPr sz="2400">
                <a:solidFill>
                  <a:srgbClr val="888888"/>
                </a:solidFill>
              </a:defRPr>
            </a:lvl1pPr>
            <a:lvl2pPr indent="-228600" lvl="1" marL="914400" algn="l">
              <a:lnSpc>
                <a:spcPct val="110000"/>
              </a:lnSpc>
              <a:spcBef>
                <a:spcPts val="500"/>
              </a:spcBef>
              <a:spcAft>
                <a:spcPts val="0"/>
              </a:spcAft>
              <a:buSzPts val="2000"/>
              <a:buNone/>
              <a:defRPr sz="2000">
                <a:solidFill>
                  <a:srgbClr val="888888"/>
                </a:solidFill>
              </a:defRPr>
            </a:lvl2pPr>
            <a:lvl3pPr indent="-228600" lvl="2" marL="1371600" algn="l">
              <a:lnSpc>
                <a:spcPct val="110000"/>
              </a:lnSpc>
              <a:spcBef>
                <a:spcPts val="500"/>
              </a:spcBef>
              <a:spcAft>
                <a:spcPts val="0"/>
              </a:spcAft>
              <a:buSzPts val="1800"/>
              <a:buNone/>
              <a:defRPr sz="1800">
                <a:solidFill>
                  <a:srgbClr val="888888"/>
                </a:solidFill>
              </a:defRPr>
            </a:lvl3pPr>
            <a:lvl4pPr indent="-228600" lvl="3" marL="1828800" algn="l">
              <a:lnSpc>
                <a:spcPct val="110000"/>
              </a:lnSpc>
              <a:spcBef>
                <a:spcPts val="500"/>
              </a:spcBef>
              <a:spcAft>
                <a:spcPts val="0"/>
              </a:spcAft>
              <a:buSzPts val="1600"/>
              <a:buNone/>
              <a:defRPr sz="1600">
                <a:solidFill>
                  <a:srgbClr val="888888"/>
                </a:solidFill>
              </a:defRPr>
            </a:lvl4pPr>
            <a:lvl5pPr indent="-228600" lvl="4" marL="2286000" algn="l">
              <a:lnSpc>
                <a:spcPct val="11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2400"/>
              <a:buNone/>
              <a:defRPr b="1" sz="2400"/>
            </a:lvl1pPr>
            <a:lvl2pPr indent="-228600" lvl="1" marL="914400" algn="l">
              <a:lnSpc>
                <a:spcPct val="110000"/>
              </a:lnSpc>
              <a:spcBef>
                <a:spcPts val="500"/>
              </a:spcBef>
              <a:spcAft>
                <a:spcPts val="0"/>
              </a:spcAft>
              <a:buSzPts val="2000"/>
              <a:buNone/>
              <a:defRPr b="1" sz="20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2400"/>
              <a:buNone/>
              <a:defRPr b="1" sz="2400"/>
            </a:lvl1pPr>
            <a:lvl2pPr indent="-228600" lvl="1" marL="914400" algn="l">
              <a:lnSpc>
                <a:spcPct val="110000"/>
              </a:lnSpc>
              <a:spcBef>
                <a:spcPts val="500"/>
              </a:spcBef>
              <a:spcAft>
                <a:spcPts val="0"/>
              </a:spcAft>
              <a:buSzPts val="2000"/>
              <a:buNone/>
              <a:defRPr b="1" sz="20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1000"/>
              </a:spcBef>
              <a:spcAft>
                <a:spcPts val="0"/>
              </a:spcAft>
              <a:buSzPts val="3200"/>
              <a:buChar char="+"/>
              <a:defRPr sz="3200"/>
            </a:lvl1pPr>
            <a:lvl2pPr indent="-406400" lvl="1" marL="914400" algn="l">
              <a:lnSpc>
                <a:spcPct val="110000"/>
              </a:lnSpc>
              <a:spcBef>
                <a:spcPts val="500"/>
              </a:spcBef>
              <a:spcAft>
                <a:spcPts val="0"/>
              </a:spcAft>
              <a:buSzPts val="2800"/>
              <a:buChar char="+"/>
              <a:defRPr sz="2800"/>
            </a:lvl2pPr>
            <a:lvl3pPr indent="-381000" lvl="2" marL="1371600" algn="l">
              <a:lnSpc>
                <a:spcPct val="110000"/>
              </a:lnSpc>
              <a:spcBef>
                <a:spcPts val="500"/>
              </a:spcBef>
              <a:spcAft>
                <a:spcPts val="0"/>
              </a:spcAft>
              <a:buSzPts val="2400"/>
              <a:buChar char="+"/>
              <a:defRPr sz="2400"/>
            </a:lvl3pPr>
            <a:lvl4pPr indent="-355600" lvl="3" marL="1828800" algn="l">
              <a:lnSpc>
                <a:spcPct val="110000"/>
              </a:lnSpc>
              <a:spcBef>
                <a:spcPts val="500"/>
              </a:spcBef>
              <a:spcAft>
                <a:spcPts val="0"/>
              </a:spcAft>
              <a:buSzPts val="2000"/>
              <a:buChar char="+"/>
              <a:defRPr sz="2000"/>
            </a:lvl4pPr>
            <a:lvl5pPr indent="-355600" lvl="4" marL="2286000" algn="l">
              <a:lnSpc>
                <a:spcPct val="11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600"/>
              <a:buNone/>
              <a:defRPr sz="1600"/>
            </a:lvl1pPr>
            <a:lvl2pPr indent="-228600" lvl="1" marL="914400" algn="l">
              <a:lnSpc>
                <a:spcPct val="110000"/>
              </a:lnSpc>
              <a:spcBef>
                <a:spcPts val="500"/>
              </a:spcBef>
              <a:spcAft>
                <a:spcPts val="0"/>
              </a:spcAft>
              <a:buSzPts val="1400"/>
              <a:buNone/>
              <a:defRPr sz="1400"/>
            </a:lvl2pPr>
            <a:lvl3pPr indent="-228600" lvl="2" marL="1371600" algn="l">
              <a:lnSpc>
                <a:spcPct val="110000"/>
              </a:lnSpc>
              <a:spcBef>
                <a:spcPts val="500"/>
              </a:spcBef>
              <a:spcAft>
                <a:spcPts val="0"/>
              </a:spcAft>
              <a:buSzPts val="1200"/>
              <a:buNone/>
              <a:defRPr sz="1200"/>
            </a:lvl3pPr>
            <a:lvl4pPr indent="-228600" lvl="3" marL="1828800" algn="l">
              <a:lnSpc>
                <a:spcPct val="110000"/>
              </a:lnSpc>
              <a:spcBef>
                <a:spcPts val="500"/>
              </a:spcBef>
              <a:spcAft>
                <a:spcPts val="0"/>
              </a:spcAft>
              <a:buSzPts val="1000"/>
              <a:buNone/>
              <a:defRPr sz="1000"/>
            </a:lvl4pPr>
            <a:lvl5pPr indent="-228600" lvl="4" marL="2286000" algn="l">
              <a:lnSpc>
                <a:spcPct val="11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0"/>
          <p:cNvSpPr/>
          <p:nvPr>
            <p:ph idx="2" type="pic"/>
          </p:nvPr>
        </p:nvSpPr>
        <p:spPr>
          <a:xfrm>
            <a:off x="5183188" y="987425"/>
            <a:ext cx="6172200" cy="4873625"/>
          </a:xfrm>
          <a:prstGeom prst="rect">
            <a:avLst/>
          </a:prstGeom>
          <a:noFill/>
          <a:ln>
            <a:noFill/>
          </a:ln>
        </p:spPr>
      </p:sp>
      <p:sp>
        <p:nvSpPr>
          <p:cNvPr id="88" name="Google Shape;8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600"/>
              <a:buNone/>
              <a:defRPr sz="1600"/>
            </a:lvl1pPr>
            <a:lvl2pPr indent="-228600" lvl="1" marL="914400" algn="l">
              <a:lnSpc>
                <a:spcPct val="110000"/>
              </a:lnSpc>
              <a:spcBef>
                <a:spcPts val="500"/>
              </a:spcBef>
              <a:spcAft>
                <a:spcPts val="0"/>
              </a:spcAft>
              <a:buSzPts val="1400"/>
              <a:buNone/>
              <a:defRPr sz="1400"/>
            </a:lvl2pPr>
            <a:lvl3pPr indent="-228600" lvl="2" marL="1371600" algn="l">
              <a:lnSpc>
                <a:spcPct val="110000"/>
              </a:lnSpc>
              <a:spcBef>
                <a:spcPts val="500"/>
              </a:spcBef>
              <a:spcAft>
                <a:spcPts val="0"/>
              </a:spcAft>
              <a:buSzPts val="1200"/>
              <a:buNone/>
              <a:defRPr sz="1200"/>
            </a:lvl3pPr>
            <a:lvl4pPr indent="-228600" lvl="3" marL="1828800" algn="l">
              <a:lnSpc>
                <a:spcPct val="110000"/>
              </a:lnSpc>
              <a:spcBef>
                <a:spcPts val="500"/>
              </a:spcBef>
              <a:spcAft>
                <a:spcPts val="0"/>
              </a:spcAft>
              <a:buSzPts val="1000"/>
              <a:buNone/>
              <a:defRPr sz="1000"/>
            </a:lvl4pPr>
            <a:lvl5pPr indent="-228600" lvl="4" marL="2286000" algn="l">
              <a:lnSpc>
                <a:spcPct val="11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0"/>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0" y="0"/>
            <a:ext cx="12188952" cy="6858000"/>
          </a:xfrm>
          <a:prstGeom prst="rect">
            <a:avLst/>
          </a:prstGeom>
          <a:solidFill>
            <a:schemeClr val="lt2"/>
          </a:solidFill>
          <a:ln cap="flat" cmpd="sng" w="12700">
            <a:solidFill>
              <a:srgbClr val="F2F2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venir"/>
              <a:ea typeface="Avenir"/>
              <a:cs typeface="Avenir"/>
              <a:sym typeface="Avenir"/>
            </a:endParaRPr>
          </a:p>
        </p:txBody>
      </p:sp>
      <p:sp>
        <p:nvSpPr>
          <p:cNvPr id="11" name="Google Shape;11;p11"/>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2" name="Google Shape;12;p11"/>
          <p:cNvSpPr/>
          <p:nvPr/>
        </p:nvSpPr>
        <p:spPr>
          <a:xfrm>
            <a:off x="10439256" y="6172200"/>
            <a:ext cx="1482102" cy="67936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3" name="Google Shape;13;p11"/>
          <p:cNvSpPr/>
          <p:nvPr/>
        </p:nvSpPr>
        <p:spPr>
          <a:xfrm>
            <a:off x="7977352"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grpSp>
        <p:nvGrpSpPr>
          <p:cNvPr id="14" name="Google Shape;14;p11"/>
          <p:cNvGrpSpPr/>
          <p:nvPr/>
        </p:nvGrpSpPr>
        <p:grpSpPr>
          <a:xfrm>
            <a:off x="10849" y="15178"/>
            <a:ext cx="2198951" cy="3331254"/>
            <a:chOff x="4473129" y="923925"/>
            <a:chExt cx="3308947" cy="5012817"/>
          </a:xfrm>
        </p:grpSpPr>
        <p:sp>
          <p:nvSpPr>
            <p:cNvPr id="15" name="Google Shape;15;p11"/>
            <p:cNvSpPr/>
            <p:nvPr/>
          </p:nvSpPr>
          <p:spPr>
            <a:xfrm>
              <a:off x="4485988" y="924020"/>
              <a:ext cx="3296088" cy="5012722"/>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 name="Google Shape;16;p11"/>
            <p:cNvSpPr/>
            <p:nvPr/>
          </p:nvSpPr>
          <p:spPr>
            <a:xfrm>
              <a:off x="4473129" y="923925"/>
              <a:ext cx="2977477" cy="462714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 name="Google Shape;17;p11"/>
            <p:cNvSpPr/>
            <p:nvPr/>
          </p:nvSpPr>
          <p:spPr>
            <a:xfrm>
              <a:off x="4494561" y="923925"/>
              <a:ext cx="2356712" cy="4118991"/>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 name="Google Shape;18;p11"/>
            <p:cNvSpPr/>
            <p:nvPr/>
          </p:nvSpPr>
          <p:spPr>
            <a:xfrm>
              <a:off x="4473129" y="923925"/>
              <a:ext cx="2059193" cy="3980116"/>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 name="Google Shape;19;p11"/>
            <p:cNvSpPr/>
            <p:nvPr/>
          </p:nvSpPr>
          <p:spPr>
            <a:xfrm>
              <a:off x="4485131" y="1719357"/>
              <a:ext cx="743796" cy="2867501"/>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0" name="Google Shape;20;p11"/>
            <p:cNvSpPr/>
            <p:nvPr/>
          </p:nvSpPr>
          <p:spPr>
            <a:xfrm>
              <a:off x="4473129" y="1912731"/>
              <a:ext cx="597294" cy="2543540"/>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1" name="Google Shape;21;p11"/>
            <p:cNvSpPr/>
            <p:nvPr/>
          </p:nvSpPr>
          <p:spPr>
            <a:xfrm>
              <a:off x="4491417" y="2227197"/>
              <a:ext cx="389425" cy="2011236"/>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grpSp>
        <p:nvGrpSpPr>
          <p:cNvPr id="22" name="Google Shape;22;p11"/>
          <p:cNvGrpSpPr/>
          <p:nvPr/>
        </p:nvGrpSpPr>
        <p:grpSpPr>
          <a:xfrm>
            <a:off x="8610600" y="3276600"/>
            <a:ext cx="3529260" cy="3581399"/>
            <a:chOff x="4114800" y="1423987"/>
            <a:chExt cx="3961542" cy="4007547"/>
          </a:xfrm>
        </p:grpSpPr>
        <p:sp>
          <p:nvSpPr>
            <p:cNvPr id="23" name="Google Shape;23;p11"/>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4" name="Google Shape;24;p11"/>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 name="Google Shape;25;p11"/>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 name="Google Shape;26;p11"/>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 name="Google Shape;27;p11"/>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 name="Google Shape;28;p11"/>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 name="Google Shape;29;p11"/>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7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400"/>
              <a:buFont typeface="Rockwell"/>
              <a:buNone/>
              <a:defRPr b="0" i="0" sz="4400" u="none" cap="none" strike="noStrike">
                <a:solidFill>
                  <a:schemeClr val="dk2"/>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10000"/>
              </a:lnSpc>
              <a:spcBef>
                <a:spcPts val="1000"/>
              </a:spcBef>
              <a:spcAft>
                <a:spcPts val="0"/>
              </a:spcAft>
              <a:buClr>
                <a:schemeClr val="accent5"/>
              </a:buClr>
              <a:buSzPts val="2800"/>
              <a:buFont typeface="Avenir"/>
              <a:buChar char="+"/>
              <a:defRPr b="0" i="0" sz="2800" u="none" cap="none" strike="noStrike">
                <a:solidFill>
                  <a:schemeClr val="dk2"/>
                </a:solidFill>
                <a:latin typeface="Quattrocento Sans"/>
                <a:ea typeface="Quattrocento Sans"/>
                <a:cs typeface="Quattrocento Sans"/>
                <a:sym typeface="Quattrocento Sans"/>
              </a:defRPr>
            </a:lvl1pPr>
            <a:lvl2pPr indent="-381000" lvl="1" marL="914400" marR="0" rtl="0" algn="l">
              <a:lnSpc>
                <a:spcPct val="110000"/>
              </a:lnSpc>
              <a:spcBef>
                <a:spcPts val="500"/>
              </a:spcBef>
              <a:spcAft>
                <a:spcPts val="0"/>
              </a:spcAft>
              <a:buClr>
                <a:schemeClr val="accent5"/>
              </a:buClr>
              <a:buSzPts val="2400"/>
              <a:buFont typeface="Avenir"/>
              <a:buChar char="+"/>
              <a:defRPr b="0" i="0" sz="2400" u="none" cap="none" strike="noStrike">
                <a:solidFill>
                  <a:schemeClr val="dk2"/>
                </a:solidFill>
                <a:latin typeface="Quattrocento Sans"/>
                <a:ea typeface="Quattrocento Sans"/>
                <a:cs typeface="Quattrocento Sans"/>
                <a:sym typeface="Quattrocento Sans"/>
              </a:defRPr>
            </a:lvl2pPr>
            <a:lvl3pPr indent="-355600" lvl="2" marL="1371600" marR="0" rtl="0" algn="l">
              <a:lnSpc>
                <a:spcPct val="110000"/>
              </a:lnSpc>
              <a:spcBef>
                <a:spcPts val="500"/>
              </a:spcBef>
              <a:spcAft>
                <a:spcPts val="0"/>
              </a:spcAft>
              <a:buClr>
                <a:schemeClr val="accent5"/>
              </a:buClr>
              <a:buSzPts val="2000"/>
              <a:buFont typeface="Avenir"/>
              <a:buChar char="+"/>
              <a:defRPr b="0" i="0" sz="2000" u="none" cap="none" strike="noStrike">
                <a:solidFill>
                  <a:schemeClr val="dk2"/>
                </a:solidFill>
                <a:latin typeface="Quattrocento Sans"/>
                <a:ea typeface="Quattrocento Sans"/>
                <a:cs typeface="Quattrocento Sans"/>
                <a:sym typeface="Quattrocento Sans"/>
              </a:defRPr>
            </a:lvl3pPr>
            <a:lvl4pPr indent="-342900" lvl="3" marL="1828800" marR="0" rtl="0" algn="l">
              <a:lnSpc>
                <a:spcPct val="110000"/>
              </a:lnSpc>
              <a:spcBef>
                <a:spcPts val="500"/>
              </a:spcBef>
              <a:spcAft>
                <a:spcPts val="0"/>
              </a:spcAft>
              <a:buClr>
                <a:schemeClr val="accent5"/>
              </a:buClr>
              <a:buSzPts val="1800"/>
              <a:buFont typeface="Avenir"/>
              <a:buChar char="+"/>
              <a:defRPr b="0" i="0" sz="1800" u="none" cap="none" strike="noStrike">
                <a:solidFill>
                  <a:schemeClr val="dk2"/>
                </a:solidFill>
                <a:latin typeface="Quattrocento Sans"/>
                <a:ea typeface="Quattrocento Sans"/>
                <a:cs typeface="Quattrocento Sans"/>
                <a:sym typeface="Quattrocento Sans"/>
              </a:defRPr>
            </a:lvl4pPr>
            <a:lvl5pPr indent="-342900" lvl="4" marL="2286000" marR="0" rtl="0" algn="l">
              <a:lnSpc>
                <a:spcPct val="110000"/>
              </a:lnSpc>
              <a:spcBef>
                <a:spcPts val="500"/>
              </a:spcBef>
              <a:spcAft>
                <a:spcPts val="0"/>
              </a:spcAft>
              <a:buClr>
                <a:schemeClr val="accent5"/>
              </a:buClr>
              <a:buSzPts val="1800"/>
              <a:buFont typeface="Avenir"/>
              <a:buChar char="+"/>
              <a:defRPr b="0" i="0" sz="1800" u="none" cap="none" strike="noStrike">
                <a:solidFill>
                  <a:schemeClr val="dk2"/>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32" name="Google Shape;3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33" name="Google Shape;3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chemeClr val="accent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34" name="Google Shape;34;p11"/>
          <p:cNvSpPr txBox="1"/>
          <p:nvPr>
            <p:ph idx="12" type="sldNum"/>
          </p:nvPr>
        </p:nvSpPr>
        <p:spPr>
          <a:xfrm>
            <a:off x="9906000" y="6356350"/>
            <a:ext cx="1447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
          <p:cNvSpPr/>
          <p:nvPr/>
        </p:nvSpPr>
        <p:spPr>
          <a:xfrm>
            <a:off x="0" y="0"/>
            <a:ext cx="12188952" cy="6858000"/>
          </a:xfrm>
          <a:prstGeom prst="rect">
            <a:avLst/>
          </a:prstGeom>
          <a:solidFill>
            <a:schemeClr val="lt1"/>
          </a:solidFill>
          <a:ln cap="flat" cmpd="sng" w="12700">
            <a:solidFill>
              <a:srgbClr val="F2F2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venir"/>
              <a:ea typeface="Avenir"/>
              <a:cs typeface="Avenir"/>
              <a:sym typeface="Avenir"/>
            </a:endParaRPr>
          </a:p>
        </p:txBody>
      </p:sp>
      <p:sp>
        <p:nvSpPr>
          <p:cNvPr id="109" name="Google Shape;109;p1"/>
          <p:cNvSpPr/>
          <p:nvPr/>
        </p:nvSpPr>
        <p:spPr>
          <a:xfrm>
            <a:off x="119950" y="-148025"/>
            <a:ext cx="12189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venir"/>
              <a:ea typeface="Avenir"/>
              <a:cs typeface="Avenir"/>
              <a:sym typeface="Avenir"/>
            </a:endParaRPr>
          </a:p>
        </p:txBody>
      </p:sp>
      <p:grpSp>
        <p:nvGrpSpPr>
          <p:cNvPr id="110" name="Google Shape;110;p1"/>
          <p:cNvGrpSpPr/>
          <p:nvPr/>
        </p:nvGrpSpPr>
        <p:grpSpPr>
          <a:xfrm>
            <a:off x="10849" y="-3086"/>
            <a:ext cx="2198951" cy="3349518"/>
            <a:chOff x="10849" y="-3086"/>
            <a:chExt cx="2198951" cy="3349518"/>
          </a:xfrm>
        </p:grpSpPr>
        <p:sp>
          <p:nvSpPr>
            <p:cNvPr id="111" name="Google Shape;111;p1"/>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venir"/>
                <a:ea typeface="Avenir"/>
                <a:cs typeface="Avenir"/>
                <a:sym typeface="Avenir"/>
              </a:endParaRPr>
            </a:p>
          </p:txBody>
        </p:sp>
        <p:sp>
          <p:nvSpPr>
            <p:cNvPr id="112" name="Google Shape;112;p1"/>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13" name="Google Shape;113;p1"/>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14" name="Google Shape;114;p1"/>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15" name="Google Shape;115;p1"/>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16" name="Google Shape;116;p1"/>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17" name="Google Shape;117;p1"/>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18" name="Google Shape;118;p1"/>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119" name="Google Shape;119;p1"/>
          <p:cNvSpPr txBox="1"/>
          <p:nvPr>
            <p:ph type="ctrTitle"/>
          </p:nvPr>
        </p:nvSpPr>
        <p:spPr>
          <a:xfrm>
            <a:off x="645750" y="2570675"/>
            <a:ext cx="7573800" cy="2194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00000"/>
              <a:buFont typeface="Rockwell"/>
              <a:buNone/>
            </a:pPr>
            <a:r>
              <a:t/>
            </a:r>
            <a:endParaRPr sz="5400"/>
          </a:p>
          <a:p>
            <a:pPr indent="0" lvl="0" marL="0" rtl="0" algn="l">
              <a:lnSpc>
                <a:spcPct val="100000"/>
              </a:lnSpc>
              <a:spcBef>
                <a:spcPts val="0"/>
              </a:spcBef>
              <a:spcAft>
                <a:spcPts val="0"/>
              </a:spcAft>
              <a:buClr>
                <a:schemeClr val="dk2"/>
              </a:buClr>
              <a:buSzPct val="100000"/>
              <a:buFont typeface="Rockwell"/>
              <a:buNone/>
            </a:pPr>
            <a:r>
              <a:t/>
            </a:r>
            <a:endParaRPr sz="5400"/>
          </a:p>
          <a:p>
            <a:pPr indent="0" lvl="0" marL="0" rtl="0" algn="l">
              <a:lnSpc>
                <a:spcPct val="100000"/>
              </a:lnSpc>
              <a:spcBef>
                <a:spcPts val="0"/>
              </a:spcBef>
              <a:spcAft>
                <a:spcPts val="0"/>
              </a:spcAft>
              <a:buClr>
                <a:schemeClr val="dk2"/>
              </a:buClr>
              <a:buSzPct val="192857"/>
              <a:buFont typeface="Rockwell"/>
              <a:buNone/>
            </a:pPr>
            <a:r>
              <a:t/>
            </a:r>
            <a:endParaRPr b="1" i="1" sz="2800">
              <a:solidFill>
                <a:srgbClr val="168E74"/>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chemeClr val="dk2"/>
              </a:buClr>
              <a:buSzPct val="192857"/>
              <a:buFont typeface="Rockwell"/>
              <a:buNone/>
            </a:pPr>
            <a:r>
              <a:t/>
            </a:r>
            <a:endParaRPr b="1" i="1" sz="2800">
              <a:solidFill>
                <a:srgbClr val="168E74"/>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chemeClr val="dk2"/>
              </a:buClr>
              <a:buSzPct val="192857"/>
              <a:buFont typeface="Rockwell"/>
              <a:buNone/>
            </a:pPr>
            <a:r>
              <a:t/>
            </a:r>
            <a:endParaRPr b="1" i="1" sz="2800">
              <a:solidFill>
                <a:srgbClr val="168E74"/>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chemeClr val="dk2"/>
              </a:buClr>
              <a:buSzPct val="102099"/>
              <a:buFont typeface="Rockwell"/>
              <a:buNone/>
            </a:pPr>
            <a:r>
              <a:t/>
            </a:r>
            <a:endParaRPr sz="5288"/>
          </a:p>
          <a:p>
            <a:pPr indent="0" lvl="0" marL="0" rtl="0" algn="l">
              <a:lnSpc>
                <a:spcPct val="100000"/>
              </a:lnSpc>
              <a:spcBef>
                <a:spcPts val="0"/>
              </a:spcBef>
              <a:spcAft>
                <a:spcPts val="0"/>
              </a:spcAft>
              <a:buClr>
                <a:schemeClr val="dk2"/>
              </a:buClr>
              <a:buSzPct val="102099"/>
              <a:buFont typeface="Rockwell"/>
              <a:buNone/>
            </a:pPr>
            <a:r>
              <a:t/>
            </a:r>
            <a:endParaRPr sz="5288"/>
          </a:p>
          <a:p>
            <a:pPr indent="0" lvl="0" marL="0" rtl="0" algn="l">
              <a:lnSpc>
                <a:spcPct val="100000"/>
              </a:lnSpc>
              <a:spcBef>
                <a:spcPts val="0"/>
              </a:spcBef>
              <a:spcAft>
                <a:spcPts val="0"/>
              </a:spcAft>
              <a:buClr>
                <a:schemeClr val="dk2"/>
              </a:buClr>
              <a:buSzPct val="100000"/>
              <a:buFont typeface="Rockwell"/>
              <a:buNone/>
            </a:pPr>
            <a:r>
              <a:rPr lang="en-AU" sz="5400"/>
              <a:t>Research Snapshot No. 25</a:t>
            </a:r>
            <a:endParaRPr sz="5400"/>
          </a:p>
          <a:p>
            <a:pPr indent="0" lvl="0" marL="0" rtl="0" algn="l">
              <a:lnSpc>
                <a:spcPct val="100000"/>
              </a:lnSpc>
              <a:spcBef>
                <a:spcPts val="0"/>
              </a:spcBef>
              <a:spcAft>
                <a:spcPts val="0"/>
              </a:spcAft>
              <a:buClr>
                <a:schemeClr val="dk2"/>
              </a:buClr>
              <a:buSzPct val="240595"/>
              <a:buFont typeface="Rockwell"/>
              <a:buNone/>
            </a:pPr>
            <a:r>
              <a:rPr b="1" i="1" lang="en-AU" sz="2244">
                <a:solidFill>
                  <a:srgbClr val="168E74"/>
                </a:solidFill>
                <a:latin typeface="Quattrocento Sans"/>
                <a:ea typeface="Quattrocento Sans"/>
                <a:cs typeface="Quattrocento Sans"/>
                <a:sym typeface="Quattrocento Sans"/>
              </a:rPr>
              <a:t>An intervention to improve the self-efficacy of key workers to support parental wellbeing at an early childhood intervention service in Australia, a stepped, wedged randomised control trial. </a:t>
            </a:r>
            <a:endParaRPr b="1" i="1" sz="2244">
              <a:solidFill>
                <a:srgbClr val="168E74"/>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chemeClr val="dk2"/>
              </a:buClr>
              <a:buSzPct val="229245"/>
              <a:buFont typeface="Rockwell"/>
              <a:buNone/>
            </a:pPr>
            <a:r>
              <a:rPr b="1" i="1" lang="en-AU" sz="2356">
                <a:solidFill>
                  <a:srgbClr val="168E74"/>
                </a:solidFill>
                <a:latin typeface="Quattrocento Sans"/>
                <a:ea typeface="Quattrocento Sans"/>
                <a:cs typeface="Quattrocento Sans"/>
                <a:sym typeface="Quattrocento Sans"/>
              </a:rPr>
              <a:t>Young et. al.</a:t>
            </a:r>
            <a:r>
              <a:rPr b="1" i="1" lang="en-AU" sz="2356">
                <a:solidFill>
                  <a:srgbClr val="168E74"/>
                </a:solidFill>
                <a:latin typeface="Quattrocento Sans"/>
                <a:ea typeface="Quattrocento Sans"/>
                <a:cs typeface="Quattrocento Sans"/>
                <a:sym typeface="Quattrocento Sans"/>
              </a:rPr>
              <a:t> </a:t>
            </a:r>
            <a:endParaRPr b="1" i="1" sz="2356">
              <a:solidFill>
                <a:srgbClr val="168E74"/>
              </a:solidFill>
              <a:latin typeface="Quattrocento Sans"/>
              <a:ea typeface="Quattrocento Sans"/>
              <a:cs typeface="Quattrocento Sans"/>
              <a:sym typeface="Quattrocento Sans"/>
            </a:endParaRPr>
          </a:p>
        </p:txBody>
      </p:sp>
      <p:grpSp>
        <p:nvGrpSpPr>
          <p:cNvPr id="120" name="Google Shape;120;p1"/>
          <p:cNvGrpSpPr/>
          <p:nvPr/>
        </p:nvGrpSpPr>
        <p:grpSpPr>
          <a:xfrm>
            <a:off x="11945264" y="149792"/>
            <a:ext cx="118872" cy="118872"/>
            <a:chOff x="1175347" y="3733800"/>
            <a:chExt cx="118872" cy="118872"/>
          </a:xfrm>
        </p:grpSpPr>
        <p:cxnSp>
          <p:nvCxnSpPr>
            <p:cNvPr id="121" name="Google Shape;121;p1"/>
            <p:cNvCxnSpPr/>
            <p:nvPr/>
          </p:nvCxnSpPr>
          <p:spPr>
            <a:xfrm>
              <a:off x="1234783" y="3733800"/>
              <a:ext cx="0" cy="118872"/>
            </a:xfrm>
            <a:prstGeom prst="straightConnector1">
              <a:avLst/>
            </a:prstGeom>
            <a:noFill/>
            <a:ln cap="flat" cmpd="sng" w="12700">
              <a:solidFill>
                <a:schemeClr val="accent5"/>
              </a:solidFill>
              <a:prstDash val="solid"/>
              <a:miter lim="8000"/>
              <a:headEnd len="sm" w="sm" type="none"/>
              <a:tailEnd len="sm" w="sm" type="none"/>
            </a:ln>
          </p:spPr>
        </p:cxnSp>
        <p:cxnSp>
          <p:nvCxnSpPr>
            <p:cNvPr id="122" name="Google Shape;122;p1"/>
            <p:cNvCxnSpPr/>
            <p:nvPr/>
          </p:nvCxnSpPr>
          <p:spPr>
            <a:xfrm>
              <a:off x="1175347" y="3793236"/>
              <a:ext cx="118872" cy="0"/>
            </a:xfrm>
            <a:prstGeom prst="straightConnector1">
              <a:avLst/>
            </a:prstGeom>
            <a:noFill/>
            <a:ln cap="flat" cmpd="sng" w="12700">
              <a:solidFill>
                <a:schemeClr val="accent5"/>
              </a:solidFill>
              <a:prstDash val="solid"/>
              <a:miter lim="8000"/>
              <a:headEnd len="sm" w="sm" type="none"/>
              <a:tailEnd len="sm" w="sm" type="none"/>
            </a:ln>
          </p:spPr>
        </p:cxnSp>
      </p:grpSp>
      <p:pic>
        <p:nvPicPr>
          <p:cNvPr descr="A close-up of a speaker  Description automatically generated with low confidence" id="123" name="Google Shape;123;p1"/>
          <p:cNvPicPr preferRelativeResize="0"/>
          <p:nvPr/>
        </p:nvPicPr>
        <p:blipFill rotWithShape="1">
          <a:blip r:embed="rId3">
            <a:alphaModFix/>
          </a:blip>
          <a:srcRect b="0" l="0" r="13242" t="9090"/>
          <a:stretch/>
        </p:blipFill>
        <p:spPr>
          <a:xfrm>
            <a:off x="10091133" y="700722"/>
            <a:ext cx="1433657" cy="1134225"/>
          </a:xfrm>
          <a:prstGeom prst="rect">
            <a:avLst/>
          </a:prstGeom>
          <a:noFill/>
          <a:ln>
            <a:noFill/>
          </a:ln>
        </p:spPr>
      </p:pic>
      <p:grpSp>
        <p:nvGrpSpPr>
          <p:cNvPr id="124" name="Google Shape;124;p1"/>
          <p:cNvGrpSpPr/>
          <p:nvPr/>
        </p:nvGrpSpPr>
        <p:grpSpPr>
          <a:xfrm>
            <a:off x="7980400" y="3276601"/>
            <a:ext cx="4211600" cy="3581399"/>
            <a:chOff x="7980400" y="3276601"/>
            <a:chExt cx="4211600" cy="3581399"/>
          </a:xfrm>
        </p:grpSpPr>
        <p:sp>
          <p:nvSpPr>
            <p:cNvPr id="125" name="Google Shape;125;p1"/>
            <p:cNvSpPr/>
            <p:nvPr/>
          </p:nvSpPr>
          <p:spPr>
            <a:xfrm>
              <a:off x="10439256" y="6178637"/>
              <a:ext cx="1482102" cy="67936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venir"/>
                <a:ea typeface="Avenir"/>
                <a:cs typeface="Avenir"/>
                <a:sym typeface="Avenir"/>
              </a:endParaRPr>
            </a:p>
          </p:txBody>
        </p:sp>
        <p:grpSp>
          <p:nvGrpSpPr>
            <p:cNvPr id="126" name="Google Shape;126;p1"/>
            <p:cNvGrpSpPr/>
            <p:nvPr/>
          </p:nvGrpSpPr>
          <p:grpSpPr>
            <a:xfrm>
              <a:off x="8662740" y="3276601"/>
              <a:ext cx="3529260" cy="3581398"/>
              <a:chOff x="4114800" y="1423987"/>
              <a:chExt cx="3961542" cy="4007547"/>
            </a:xfrm>
          </p:grpSpPr>
          <p:sp>
            <p:nvSpPr>
              <p:cNvPr id="127" name="Google Shape;127;p1"/>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8" name="Google Shape;128;p1"/>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9" name="Google Shape;129;p1"/>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0" name="Google Shape;130;p1"/>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1" name="Google Shape;131;p1"/>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2" name="Google Shape;132;p1"/>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3" name="Google Shape;133;p1"/>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134" name="Google Shape;134;p1"/>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135" name="Google Shape;135;p1"/>
          <p:cNvPicPr preferRelativeResize="0"/>
          <p:nvPr/>
        </p:nvPicPr>
        <p:blipFill rotWithShape="1">
          <a:blip r:embed="rId4">
            <a:alphaModFix/>
          </a:blip>
          <a:srcRect b="51547" l="28085" r="28540" t="13294"/>
          <a:stretch/>
        </p:blipFill>
        <p:spPr>
          <a:xfrm>
            <a:off x="119950" y="124846"/>
            <a:ext cx="5013325" cy="2286001"/>
          </a:xfrm>
          <a:prstGeom prst="rect">
            <a:avLst/>
          </a:prstGeom>
          <a:noFill/>
          <a:ln>
            <a:noFill/>
          </a:ln>
        </p:spPr>
      </p:pic>
      <p:sp>
        <p:nvSpPr>
          <p:cNvPr id="136" name="Google Shape;136;p1"/>
          <p:cNvSpPr txBox="1"/>
          <p:nvPr/>
        </p:nvSpPr>
        <p:spPr>
          <a:xfrm>
            <a:off x="389144" y="5213387"/>
            <a:ext cx="72726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AU" sz="1600" u="none" cap="none" strike="noStrike">
                <a:solidFill>
                  <a:srgbClr val="990099"/>
                </a:solidFill>
                <a:latin typeface="Quattrocento Sans"/>
                <a:ea typeface="Quattrocento Sans"/>
                <a:cs typeface="Quattrocento Sans"/>
                <a:sym typeface="Quattrocento Sans"/>
              </a:rPr>
              <a:t>In the spirit of reconciliation PRECI acknowledges the Traditional Custodians of country throughout Australia and their connections to land, sea and community. We pay our respect to their Elders past and present and extend that respect to all Aboriginal and Torres Strait Islander peoples today.</a:t>
            </a:r>
            <a:r>
              <a:rPr b="0" i="1" lang="en-AU" sz="1800" u="none" cap="none" strike="noStrike">
                <a:solidFill>
                  <a:srgbClr val="990099"/>
                </a:solidFill>
                <a:latin typeface="Quattrocento Sans"/>
                <a:ea typeface="Quattrocento Sans"/>
                <a:cs typeface="Quattrocento Sans"/>
                <a:sym typeface="Quattrocento Sans"/>
              </a:rPr>
              <a:t> </a:t>
            </a:r>
            <a:endParaRPr b="0" i="0" sz="1800" u="none" cap="none" strike="noStrike">
              <a:solidFill>
                <a:srgbClr val="990099"/>
              </a:solidFill>
              <a:latin typeface="Quattrocento Sans"/>
              <a:ea typeface="Quattrocento Sans"/>
              <a:cs typeface="Quattrocento Sans"/>
              <a:sym typeface="Quattrocento Sans"/>
            </a:endParaRPr>
          </a:p>
        </p:txBody>
      </p:sp>
      <p:sp>
        <p:nvSpPr>
          <p:cNvPr id="137" name="Google Shape;137;p1"/>
          <p:cNvSpPr txBox="1"/>
          <p:nvPr/>
        </p:nvSpPr>
        <p:spPr>
          <a:xfrm>
            <a:off x="10205533" y="1938699"/>
            <a:ext cx="1435200" cy="2667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chemeClr val="dk1"/>
                </a:solidFill>
                <a:latin typeface="Arial"/>
                <a:ea typeface="Arial"/>
                <a:cs typeface="Arial"/>
                <a:sym typeface="Arial"/>
              </a:rPr>
              <a:t> </a:t>
            </a:r>
            <a:r>
              <a:rPr b="1" lang="en-AU" sz="1200">
                <a:solidFill>
                  <a:schemeClr val="dk1"/>
                </a:solidFill>
              </a:rPr>
              <a:t>June</a:t>
            </a:r>
            <a:r>
              <a:rPr b="1" i="0" lang="en-AU" sz="1200" u="none" cap="none" strike="noStrike">
                <a:solidFill>
                  <a:schemeClr val="dk1"/>
                </a:solidFill>
                <a:latin typeface="Arial"/>
                <a:ea typeface="Arial"/>
                <a:cs typeface="Arial"/>
                <a:sym typeface="Arial"/>
              </a:rPr>
              <a:t>, </a:t>
            </a:r>
            <a:r>
              <a:rPr b="1" lang="en-AU" sz="1200">
                <a:solidFill>
                  <a:schemeClr val="dk1"/>
                </a:solidFill>
              </a:rPr>
              <a:t>2026</a:t>
            </a:r>
            <a:r>
              <a:rPr b="1" i="0" lang="en-AU"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138" name="Google Shape;138;p1"/>
          <p:cNvSpPr txBox="1"/>
          <p:nvPr/>
        </p:nvSpPr>
        <p:spPr>
          <a:xfrm>
            <a:off x="8316532" y="5278607"/>
            <a:ext cx="38730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AU" sz="1800" u="none" cap="none" strike="noStrike">
                <a:solidFill>
                  <a:schemeClr val="dk2"/>
                </a:solidFill>
                <a:latin typeface="Rockwell"/>
                <a:ea typeface="Rockwell"/>
                <a:cs typeface="Rockwell"/>
                <a:sym typeface="Rockwell"/>
              </a:rPr>
              <a:t>Presented b</a:t>
            </a:r>
            <a:r>
              <a:rPr i="1" lang="en-AU" sz="1800">
                <a:solidFill>
                  <a:schemeClr val="dk2"/>
                </a:solidFill>
                <a:latin typeface="Rockwell"/>
                <a:ea typeface="Rockwell"/>
                <a:cs typeface="Rockwell"/>
                <a:sym typeface="Rockwell"/>
              </a:rPr>
              <a:t>y Lauren Falconer, Occupational Therapist</a:t>
            </a:r>
            <a:endParaRPr b="0" i="0" sz="100" u="none" cap="none" strike="noStrike">
              <a:solidFill>
                <a:srgbClr val="000000"/>
              </a:solidFill>
              <a:latin typeface="Arial"/>
              <a:ea typeface="Arial"/>
              <a:cs typeface="Arial"/>
              <a:sym typeface="Arial"/>
            </a:endParaRPr>
          </a:p>
        </p:txBody>
      </p:sp>
      <p:pic>
        <p:nvPicPr>
          <p:cNvPr id="139" name="Google Shape;139;p1"/>
          <p:cNvPicPr preferRelativeResize="0"/>
          <p:nvPr/>
        </p:nvPicPr>
        <p:blipFill>
          <a:blip r:embed="rId5">
            <a:alphaModFix/>
          </a:blip>
          <a:stretch>
            <a:fillRect/>
          </a:stretch>
        </p:blipFill>
        <p:spPr>
          <a:xfrm>
            <a:off x="9195450" y="2854400"/>
            <a:ext cx="2029825" cy="2358975"/>
          </a:xfrm>
          <a:prstGeom prst="rect">
            <a:avLst/>
          </a:prstGeom>
          <a:solidFill>
            <a:schemeClr val="accent1"/>
          </a:solidFill>
          <a:ln cap="flat" cmpd="sng" w="12700">
            <a:solidFill>
              <a:srgbClr val="A63B18"/>
            </a:solidFill>
            <a:prstDash val="solid"/>
            <a:miter lim="8000"/>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idx="1" type="body"/>
          </p:nvPr>
        </p:nvSpPr>
        <p:spPr>
          <a:xfrm>
            <a:off x="838200" y="1825625"/>
            <a:ext cx="10515600" cy="2082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lang="en-AU" sz="8000">
                <a:solidFill>
                  <a:schemeClr val="dk1"/>
                </a:solidFill>
              </a:rPr>
              <a:t>Dana Young, John Reynolds, Utsana Tonmukayakul, Rob Carter, Elena Swift, Katrina Williams, Rachael McDonald, Dinah Reddihough, Rod Carracher, Paul Ireland, Jane Tracy, Cassie Kenyon &amp; Lisa Gibbs (2023) An intervention to improve the self-efficacy of key workers to support parental wellbeing at an early childhood intervention service in Australia: a stepped wedged randomized cluster trial, Disability and Rehabilitation, 45:19, 3046-3058, DOI:</a:t>
            </a:r>
            <a:endParaRPr sz="8000">
              <a:solidFill>
                <a:schemeClr val="dk1"/>
              </a:solidFill>
            </a:endParaRPr>
          </a:p>
          <a:p>
            <a:pPr indent="0" lvl="0" marL="0" rtl="0" algn="l">
              <a:lnSpc>
                <a:spcPct val="115000"/>
              </a:lnSpc>
              <a:spcBef>
                <a:spcPts val="0"/>
              </a:spcBef>
              <a:spcAft>
                <a:spcPts val="0"/>
              </a:spcAft>
              <a:buClr>
                <a:schemeClr val="dk1"/>
              </a:buClr>
              <a:buSzPts val="275"/>
              <a:buFont typeface="Arial"/>
              <a:buNone/>
            </a:pPr>
            <a:r>
              <a:rPr lang="en-AU" sz="8000">
                <a:solidFill>
                  <a:schemeClr val="dk1"/>
                </a:solidFill>
              </a:rPr>
              <a:t>10.1080/09638288.2022.2117865</a:t>
            </a:r>
            <a:endParaRPr sz="8000">
              <a:solidFill>
                <a:schemeClr val="dk1"/>
              </a:solidFill>
            </a:endParaRPr>
          </a:p>
          <a:p>
            <a:pPr indent="0" lvl="0" marL="0" rtl="0" algn="l">
              <a:lnSpc>
                <a:spcPct val="100000"/>
              </a:lnSpc>
              <a:spcBef>
                <a:spcPts val="0"/>
              </a:spcBef>
              <a:spcAft>
                <a:spcPts val="0"/>
              </a:spcAft>
              <a:buSzPct val="100000"/>
              <a:buNone/>
            </a:pPr>
            <a:r>
              <a:t/>
            </a:r>
            <a:endParaRPr sz="4400">
              <a:latin typeface="Rockwell"/>
              <a:ea typeface="Rockwell"/>
              <a:cs typeface="Rockwell"/>
              <a:sym typeface="Rockwell"/>
            </a:endParaRPr>
          </a:p>
          <a:p>
            <a:pPr indent="0" lvl="0" marL="0" rtl="0" algn="l">
              <a:lnSpc>
                <a:spcPct val="100000"/>
              </a:lnSpc>
              <a:spcBef>
                <a:spcPts val="0"/>
              </a:spcBef>
              <a:spcAft>
                <a:spcPts val="0"/>
              </a:spcAft>
              <a:buSzPct val="100000"/>
              <a:buNone/>
            </a:pPr>
            <a:r>
              <a:t/>
            </a:r>
            <a:endParaRPr sz="4400">
              <a:latin typeface="Rockwell"/>
              <a:ea typeface="Rockwell"/>
              <a:cs typeface="Rockwell"/>
              <a:sym typeface="Rockwell"/>
            </a:endParaRPr>
          </a:p>
          <a:p>
            <a:pPr indent="0" lvl="0" marL="0" rtl="0" algn="l">
              <a:lnSpc>
                <a:spcPct val="100000"/>
              </a:lnSpc>
              <a:spcBef>
                <a:spcPts val="0"/>
              </a:spcBef>
              <a:spcAft>
                <a:spcPts val="0"/>
              </a:spcAft>
              <a:buSzPct val="100000"/>
              <a:buNone/>
            </a:pPr>
            <a:r>
              <a:t/>
            </a:r>
            <a:endParaRPr sz="4400">
              <a:latin typeface="Rockwell"/>
              <a:ea typeface="Rockwell"/>
              <a:cs typeface="Rockwell"/>
              <a:sym typeface="Rockwell"/>
            </a:endParaRPr>
          </a:p>
          <a:p>
            <a:pPr indent="0" lvl="0" marL="0" rtl="0" algn="l">
              <a:lnSpc>
                <a:spcPct val="100000"/>
              </a:lnSpc>
              <a:spcBef>
                <a:spcPts val="0"/>
              </a:spcBef>
              <a:spcAft>
                <a:spcPts val="0"/>
              </a:spcAft>
              <a:buSzPct val="100000"/>
              <a:buNone/>
            </a:pPr>
            <a:r>
              <a:t/>
            </a:r>
            <a:endParaRPr sz="4400">
              <a:latin typeface="Rockwell"/>
              <a:ea typeface="Rockwell"/>
              <a:cs typeface="Rockwell"/>
              <a:sym typeface="Rockwell"/>
            </a:endParaRPr>
          </a:p>
          <a:p>
            <a:pPr indent="0" lvl="0" marL="0" rtl="0" algn="l">
              <a:lnSpc>
                <a:spcPct val="100000"/>
              </a:lnSpc>
              <a:spcBef>
                <a:spcPts val="0"/>
              </a:spcBef>
              <a:spcAft>
                <a:spcPts val="0"/>
              </a:spcAft>
              <a:buSzPct val="100000"/>
              <a:buNone/>
            </a:pPr>
            <a:r>
              <a:t/>
            </a:r>
            <a:endParaRPr sz="4400">
              <a:latin typeface="Rockwell"/>
              <a:ea typeface="Rockwell"/>
              <a:cs typeface="Rockwell"/>
              <a:sym typeface="Rockwell"/>
            </a:endParaRPr>
          </a:p>
          <a:p>
            <a:pPr indent="0" lvl="0" marL="0" rtl="0" algn="l">
              <a:lnSpc>
                <a:spcPct val="100000"/>
              </a:lnSpc>
              <a:spcBef>
                <a:spcPts val="0"/>
              </a:spcBef>
              <a:spcAft>
                <a:spcPts val="0"/>
              </a:spcAft>
              <a:buClr>
                <a:schemeClr val="dk2"/>
              </a:buClr>
              <a:buSzPct val="100000"/>
              <a:buFont typeface="Rockwell"/>
              <a:buNone/>
            </a:pPr>
            <a:r>
              <a:t/>
            </a:r>
            <a:endParaRPr sz="4400">
              <a:latin typeface="Rockwell"/>
              <a:ea typeface="Rockwell"/>
              <a:cs typeface="Rockwell"/>
              <a:sym typeface="Rockwell"/>
            </a:endParaRPr>
          </a:p>
        </p:txBody>
      </p:sp>
      <p:pic>
        <p:nvPicPr>
          <p:cNvPr id="201" name="Google Shape;201;p10"/>
          <p:cNvPicPr preferRelativeResize="0"/>
          <p:nvPr/>
        </p:nvPicPr>
        <p:blipFill rotWithShape="1">
          <a:blip r:embed="rId3">
            <a:alphaModFix/>
          </a:blip>
          <a:srcRect b="0" l="0" r="0" t="0"/>
          <a:stretch/>
        </p:blipFill>
        <p:spPr>
          <a:xfrm>
            <a:off x="9241280" y="0"/>
            <a:ext cx="2950720" cy="1341236"/>
          </a:xfrm>
          <a:prstGeom prst="rect">
            <a:avLst/>
          </a:prstGeom>
          <a:noFill/>
          <a:ln>
            <a:noFill/>
          </a:ln>
        </p:spPr>
      </p:pic>
      <p:sp>
        <p:nvSpPr>
          <p:cNvPr id="202" name="Google Shape;202;p10"/>
          <p:cNvSpPr txBox="1"/>
          <p:nvPr/>
        </p:nvSpPr>
        <p:spPr>
          <a:xfrm>
            <a:off x="1687375" y="4351625"/>
            <a:ext cx="8733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0000"/>
                </a:solidFill>
                <a:latin typeface="Quattrocento Sans"/>
                <a:ea typeface="Quattrocento Sans"/>
                <a:cs typeface="Quattrocento Sans"/>
                <a:sym typeface="Quattrocento Sans"/>
              </a:rPr>
              <a:t>THANK YOU FOR LISTENING!</a:t>
            </a:r>
            <a:endParaRPr b="1" i="0" sz="32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What do you need to know?</a:t>
            </a:r>
            <a:endParaRPr/>
          </a:p>
        </p:txBody>
      </p:sp>
      <p:sp>
        <p:nvSpPr>
          <p:cNvPr id="145" name="Google Shape;14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406400" lvl="0" marL="457200" rtl="0" algn="l">
              <a:lnSpc>
                <a:spcPct val="100000"/>
              </a:lnSpc>
              <a:spcBef>
                <a:spcPts val="5"/>
              </a:spcBef>
              <a:spcAft>
                <a:spcPts val="0"/>
              </a:spcAft>
              <a:buClr>
                <a:schemeClr val="dk1"/>
              </a:buClr>
              <a:buSzPts val="2800"/>
              <a:buFont typeface="Quattrocento Sans"/>
              <a:buChar char="●"/>
            </a:pPr>
            <a:r>
              <a:rPr lang="en-AU">
                <a:solidFill>
                  <a:schemeClr val="dk1"/>
                </a:solidFill>
              </a:rPr>
              <a:t>The fact that parents of children with a disability are at increased risk of challenges with mental health and wellbeing is well established</a:t>
            </a:r>
            <a:endParaRPr>
              <a:solidFill>
                <a:schemeClr val="dk1"/>
              </a:solidFill>
            </a:endParaRPr>
          </a:p>
          <a:p>
            <a:pPr indent="0" lvl="0" marL="457200" rtl="0" algn="l">
              <a:lnSpc>
                <a:spcPct val="100000"/>
              </a:lnSpc>
              <a:spcBef>
                <a:spcPts val="5"/>
              </a:spcBef>
              <a:spcAft>
                <a:spcPts val="0"/>
              </a:spcAft>
              <a:buNone/>
            </a:pPr>
            <a:r>
              <a:t/>
            </a:r>
            <a:endParaRPr>
              <a:solidFill>
                <a:schemeClr val="dk1"/>
              </a:solidFill>
            </a:endParaRPr>
          </a:p>
          <a:p>
            <a:pPr indent="-406400" lvl="0" marL="457200" rtl="0" algn="l">
              <a:lnSpc>
                <a:spcPct val="100000"/>
              </a:lnSpc>
              <a:spcBef>
                <a:spcPts val="5"/>
              </a:spcBef>
              <a:spcAft>
                <a:spcPts val="0"/>
              </a:spcAft>
              <a:buClr>
                <a:schemeClr val="dk1"/>
              </a:buClr>
              <a:buSzPts val="2800"/>
              <a:buFont typeface="Quattrocento Sans"/>
              <a:buChar char="●"/>
            </a:pPr>
            <a:r>
              <a:rPr lang="en-AU">
                <a:solidFill>
                  <a:schemeClr val="dk1"/>
                </a:solidFill>
              </a:rPr>
              <a:t>Provision of </a:t>
            </a:r>
            <a:r>
              <a:rPr b="1" lang="en-AU">
                <a:solidFill>
                  <a:schemeClr val="dk1"/>
                </a:solidFill>
              </a:rPr>
              <a:t>emotional support</a:t>
            </a:r>
            <a:r>
              <a:rPr lang="en-AU">
                <a:solidFill>
                  <a:schemeClr val="dk1"/>
                </a:solidFill>
              </a:rPr>
              <a:t> is a </a:t>
            </a:r>
            <a:r>
              <a:rPr b="1" lang="en-AU">
                <a:solidFill>
                  <a:schemeClr val="dk1"/>
                </a:solidFill>
              </a:rPr>
              <a:t>central element</a:t>
            </a:r>
            <a:r>
              <a:rPr lang="en-AU">
                <a:solidFill>
                  <a:schemeClr val="dk1"/>
                </a:solidFill>
              </a:rPr>
              <a:t> of effective implementation of the </a:t>
            </a:r>
            <a:r>
              <a:rPr b="1" lang="en-AU">
                <a:solidFill>
                  <a:schemeClr val="dk1"/>
                </a:solidFill>
              </a:rPr>
              <a:t>key worker role </a:t>
            </a:r>
            <a:endParaRPr b="1">
              <a:solidFill>
                <a:schemeClr val="dk1"/>
              </a:solidFill>
            </a:endParaRPr>
          </a:p>
          <a:p>
            <a:pPr indent="0" lvl="0" marL="457200" rtl="0" algn="l">
              <a:lnSpc>
                <a:spcPct val="100000"/>
              </a:lnSpc>
              <a:spcBef>
                <a:spcPts val="5"/>
              </a:spcBef>
              <a:spcAft>
                <a:spcPts val="0"/>
              </a:spcAft>
              <a:buNone/>
            </a:pPr>
            <a:r>
              <a:t/>
            </a:r>
            <a:endParaRPr>
              <a:solidFill>
                <a:schemeClr val="dk1"/>
              </a:solidFill>
            </a:endParaRPr>
          </a:p>
          <a:p>
            <a:pPr indent="-406400" lvl="0" marL="457200" rtl="0" algn="l">
              <a:lnSpc>
                <a:spcPct val="100000"/>
              </a:lnSpc>
              <a:spcBef>
                <a:spcPts val="5"/>
              </a:spcBef>
              <a:spcAft>
                <a:spcPts val="0"/>
              </a:spcAft>
              <a:buClr>
                <a:schemeClr val="dk1"/>
              </a:buClr>
              <a:buSzPts val="2800"/>
              <a:buFont typeface="Quattrocento Sans"/>
              <a:buChar char="●"/>
            </a:pPr>
            <a:r>
              <a:rPr lang="en-AU">
                <a:solidFill>
                  <a:schemeClr val="dk1"/>
                </a:solidFill>
              </a:rPr>
              <a:t>Many early childhood intervention practitioners identify supporting parental distress is a challenge in their role, which can have a negative impact on their own wellbeing and job satisfaction </a:t>
            </a:r>
            <a:endParaRPr>
              <a:solidFill>
                <a:schemeClr val="dk1"/>
              </a:solidFill>
            </a:endParaRPr>
          </a:p>
          <a:p>
            <a:pPr indent="0" lvl="0" marL="177800" rtl="0" algn="l">
              <a:lnSpc>
                <a:spcPct val="110000"/>
              </a:lnSpc>
              <a:spcBef>
                <a:spcPts val="0"/>
              </a:spcBef>
              <a:spcAft>
                <a:spcPts val="0"/>
              </a:spcAft>
              <a:buSzPts val="2800"/>
              <a:buNone/>
            </a:pPr>
            <a:r>
              <a:t/>
            </a:r>
            <a:endParaRPr/>
          </a:p>
        </p:txBody>
      </p:sp>
      <p:pic>
        <p:nvPicPr>
          <p:cNvPr id="146" name="Google Shape;146;p2"/>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What is this research about?</a:t>
            </a:r>
            <a:endParaRPr/>
          </a:p>
        </p:txBody>
      </p:sp>
      <p:sp>
        <p:nvSpPr>
          <p:cNvPr id="152" name="Google Shape;15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115000"/>
              </a:lnSpc>
              <a:spcBef>
                <a:spcPts val="0"/>
              </a:spcBef>
              <a:spcAft>
                <a:spcPts val="0"/>
              </a:spcAft>
              <a:buClr>
                <a:schemeClr val="dk1"/>
              </a:buClr>
              <a:buSzPts val="2800"/>
              <a:buFont typeface="Arial"/>
              <a:buChar char="●"/>
            </a:pPr>
            <a:r>
              <a:rPr lang="en-AU">
                <a:solidFill>
                  <a:schemeClr val="dk1"/>
                </a:solidFill>
              </a:rPr>
              <a:t>Trialed a capacity building program, the</a:t>
            </a:r>
            <a:r>
              <a:rPr b="1" lang="en-AU">
                <a:solidFill>
                  <a:schemeClr val="dk1"/>
                </a:solidFill>
              </a:rPr>
              <a:t> ‘Pursuit of Wellbeing.’</a:t>
            </a:r>
            <a:r>
              <a:rPr lang="en-AU">
                <a:solidFill>
                  <a:schemeClr val="dk1"/>
                </a:solidFill>
              </a:rPr>
              <a:t>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406400" lvl="0" marL="457200" rtl="0" algn="l">
              <a:lnSpc>
                <a:spcPct val="115000"/>
              </a:lnSpc>
              <a:spcBef>
                <a:spcPts val="0"/>
              </a:spcBef>
              <a:spcAft>
                <a:spcPts val="0"/>
              </a:spcAft>
              <a:buClr>
                <a:schemeClr val="dk1"/>
              </a:buClr>
              <a:buSzPts val="2800"/>
              <a:buFont typeface="Arial"/>
              <a:buChar char="●"/>
            </a:pPr>
            <a:r>
              <a:rPr lang="en-AU">
                <a:solidFill>
                  <a:schemeClr val="dk1"/>
                </a:solidFill>
              </a:rPr>
              <a:t>The program was designed to </a:t>
            </a:r>
            <a:r>
              <a:rPr b="1" lang="en-AU">
                <a:solidFill>
                  <a:schemeClr val="dk1"/>
                </a:solidFill>
              </a:rPr>
              <a:t>increase staff knowledge and self-efficacy to manage the wellbeing</a:t>
            </a:r>
            <a:r>
              <a:rPr lang="en-AU">
                <a:solidFill>
                  <a:schemeClr val="dk1"/>
                </a:solidFill>
              </a:rPr>
              <a:t> of parents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406400" lvl="0" marL="457200" rtl="0" algn="l">
              <a:lnSpc>
                <a:spcPct val="115000"/>
              </a:lnSpc>
              <a:spcBef>
                <a:spcPts val="0"/>
              </a:spcBef>
              <a:spcAft>
                <a:spcPts val="0"/>
              </a:spcAft>
              <a:buClr>
                <a:schemeClr val="dk1"/>
              </a:buClr>
              <a:buSzPts val="2800"/>
              <a:buFont typeface="Quattrocento Sans"/>
              <a:buChar char="●"/>
            </a:pPr>
            <a:r>
              <a:rPr lang="en-AU">
                <a:solidFill>
                  <a:schemeClr val="dk1"/>
                </a:solidFill>
              </a:rPr>
              <a:t>Secondary outcomes included parental mental well-being, job-related well-being, parental satisfaction, staff perceptions of supervisory support and cost-effectiveness </a:t>
            </a:r>
            <a:endParaRPr>
              <a:solidFill>
                <a:schemeClr val="dk1"/>
              </a:solidFill>
            </a:endParaRPr>
          </a:p>
          <a:p>
            <a:pPr indent="0" lvl="0" marL="177800" rtl="0" algn="l">
              <a:lnSpc>
                <a:spcPct val="110000"/>
              </a:lnSpc>
              <a:spcBef>
                <a:spcPts val="0"/>
              </a:spcBef>
              <a:spcAft>
                <a:spcPts val="0"/>
              </a:spcAft>
              <a:buSzPts val="2800"/>
              <a:buNone/>
            </a:pPr>
            <a:r>
              <a:t/>
            </a:r>
            <a:endParaRPr/>
          </a:p>
        </p:txBody>
      </p:sp>
      <p:pic>
        <p:nvPicPr>
          <p:cNvPr id="153" name="Google Shape;153;p3"/>
          <p:cNvPicPr preferRelativeResize="0"/>
          <p:nvPr/>
        </p:nvPicPr>
        <p:blipFill rotWithShape="1">
          <a:blip r:embed="rId3">
            <a:alphaModFix/>
          </a:blip>
          <a:srcRect b="0" l="0" r="0" t="0"/>
          <a:stretch/>
        </p:blipFill>
        <p:spPr>
          <a:xfrm>
            <a:off x="9241280" y="-35560"/>
            <a:ext cx="2950720" cy="13412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What did the researchers do?</a:t>
            </a:r>
            <a:endParaRPr/>
          </a:p>
        </p:txBody>
      </p:sp>
      <p:sp>
        <p:nvSpPr>
          <p:cNvPr id="159" name="Google Shape;159;p4"/>
          <p:cNvSpPr txBox="1"/>
          <p:nvPr>
            <p:ph idx="1" type="body"/>
          </p:nvPr>
        </p:nvSpPr>
        <p:spPr>
          <a:xfrm>
            <a:off x="838200" y="1690701"/>
            <a:ext cx="10515600" cy="4679400"/>
          </a:xfrm>
          <a:prstGeom prst="rect">
            <a:avLst/>
          </a:prstGeom>
          <a:noFill/>
          <a:ln>
            <a:noFill/>
          </a:ln>
        </p:spPr>
        <p:txBody>
          <a:bodyPr anchorCtr="0" anchor="t" bIns="45700" lIns="91425" spcFirstLastPara="1" rIns="91425" wrap="square" tIns="45700">
            <a:noAutofit/>
          </a:bodyPr>
          <a:lstStyle/>
          <a:p>
            <a:pPr indent="-406400" lvl="0" marL="457200" marR="816610" rtl="0" algn="l">
              <a:lnSpc>
                <a:spcPct val="100000"/>
              </a:lnSpc>
              <a:spcBef>
                <a:spcPts val="0"/>
              </a:spcBef>
              <a:spcAft>
                <a:spcPts val="0"/>
              </a:spcAft>
              <a:buClr>
                <a:schemeClr val="dk1"/>
              </a:buClr>
              <a:buSzPts val="2800"/>
              <a:buFont typeface="Quattrocento Sans"/>
              <a:buChar char="●"/>
            </a:pPr>
            <a:r>
              <a:rPr b="1" lang="en-AU">
                <a:solidFill>
                  <a:schemeClr val="dk1"/>
                </a:solidFill>
              </a:rPr>
              <a:t>Stepped wedge design</a:t>
            </a:r>
            <a:r>
              <a:rPr lang="en-AU">
                <a:solidFill>
                  <a:schemeClr val="dk1"/>
                </a:solidFill>
              </a:rPr>
              <a:t> across six different hubs at the same early childhood intervention service provider </a:t>
            </a:r>
            <a:endParaRPr>
              <a:solidFill>
                <a:schemeClr val="dk1"/>
              </a:solidFill>
            </a:endParaRPr>
          </a:p>
          <a:p>
            <a:pPr indent="-406400" lvl="0" marL="457200" marR="816610" rtl="0" algn="l">
              <a:lnSpc>
                <a:spcPct val="100000"/>
              </a:lnSpc>
              <a:spcBef>
                <a:spcPts val="0"/>
              </a:spcBef>
              <a:spcAft>
                <a:spcPts val="0"/>
              </a:spcAft>
              <a:buClr>
                <a:schemeClr val="dk1"/>
              </a:buClr>
              <a:buSzPts val="2800"/>
              <a:buFont typeface="Quattrocento Sans"/>
              <a:buChar char="●"/>
            </a:pPr>
            <a:r>
              <a:rPr lang="en-AU">
                <a:solidFill>
                  <a:schemeClr val="dk1"/>
                </a:solidFill>
              </a:rPr>
              <a:t>Sequentially exposed participating key workers to the program over an </a:t>
            </a:r>
            <a:r>
              <a:rPr b="1" lang="en-AU">
                <a:solidFill>
                  <a:schemeClr val="dk1"/>
                </a:solidFill>
              </a:rPr>
              <a:t>eight month period </a:t>
            </a:r>
            <a:endParaRPr b="1">
              <a:solidFill>
                <a:schemeClr val="dk1"/>
              </a:solidFill>
            </a:endParaRPr>
          </a:p>
          <a:p>
            <a:pPr indent="0" lvl="0" marL="457200" marR="816610" rtl="0" algn="l">
              <a:lnSpc>
                <a:spcPct val="100000"/>
              </a:lnSpc>
              <a:spcBef>
                <a:spcPts val="0"/>
              </a:spcBef>
              <a:spcAft>
                <a:spcPts val="0"/>
              </a:spcAft>
              <a:buNone/>
            </a:pPr>
            <a:r>
              <a:t/>
            </a:r>
            <a:endParaRPr>
              <a:solidFill>
                <a:schemeClr val="dk1"/>
              </a:solidFill>
            </a:endParaRPr>
          </a:p>
          <a:p>
            <a:pPr indent="-406400" lvl="0" marL="457200" marR="816610" rtl="0" algn="l">
              <a:lnSpc>
                <a:spcPct val="100000"/>
              </a:lnSpc>
              <a:spcBef>
                <a:spcPts val="0"/>
              </a:spcBef>
              <a:spcAft>
                <a:spcPts val="0"/>
              </a:spcAft>
              <a:buClr>
                <a:schemeClr val="dk1"/>
              </a:buClr>
              <a:buSzPts val="2800"/>
              <a:buFont typeface="Quattrocento Sans"/>
              <a:buChar char="●"/>
            </a:pPr>
            <a:r>
              <a:rPr lang="en-AU">
                <a:solidFill>
                  <a:schemeClr val="dk1"/>
                </a:solidFill>
              </a:rPr>
              <a:t>Repeat online assessments were completed at baseline, 3 months, 8 months and 12 months following the trial commencing </a:t>
            </a:r>
            <a:endParaRPr>
              <a:solidFill>
                <a:schemeClr val="dk1"/>
              </a:solidFill>
            </a:endParaRPr>
          </a:p>
          <a:p>
            <a:pPr indent="-406400" lvl="0" marL="457200" marR="816610" rtl="0" algn="l">
              <a:lnSpc>
                <a:spcPct val="100000"/>
              </a:lnSpc>
              <a:spcBef>
                <a:spcPts val="0"/>
              </a:spcBef>
              <a:spcAft>
                <a:spcPts val="0"/>
              </a:spcAft>
              <a:buClr>
                <a:schemeClr val="dk1"/>
              </a:buClr>
              <a:buSzPts val="2800"/>
              <a:buFont typeface="Quattrocento Sans"/>
              <a:buChar char="●"/>
            </a:pPr>
            <a:r>
              <a:rPr b="1" lang="en-AU">
                <a:solidFill>
                  <a:schemeClr val="dk1"/>
                </a:solidFill>
              </a:rPr>
              <a:t>42 staff</a:t>
            </a:r>
            <a:r>
              <a:rPr lang="en-AU">
                <a:solidFill>
                  <a:schemeClr val="dk1"/>
                </a:solidFill>
              </a:rPr>
              <a:t> and </a:t>
            </a:r>
            <a:r>
              <a:rPr b="1" lang="en-AU">
                <a:solidFill>
                  <a:schemeClr val="dk1"/>
                </a:solidFill>
              </a:rPr>
              <a:t>45 primary carers </a:t>
            </a:r>
            <a:r>
              <a:rPr lang="en-AU">
                <a:solidFill>
                  <a:schemeClr val="dk1"/>
                </a:solidFill>
              </a:rPr>
              <a:t>participated in the trial  </a:t>
            </a:r>
            <a:endParaRPr/>
          </a:p>
        </p:txBody>
      </p:sp>
      <p:pic>
        <p:nvPicPr>
          <p:cNvPr id="160" name="Google Shape;160;p4"/>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What did the researchers find?</a:t>
            </a:r>
            <a:endParaRPr/>
          </a:p>
        </p:txBody>
      </p:sp>
      <p:sp>
        <p:nvSpPr>
          <p:cNvPr id="166" name="Google Shape;166;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395"/>
              </a:spcBef>
              <a:spcAft>
                <a:spcPts val="0"/>
              </a:spcAft>
              <a:buClr>
                <a:schemeClr val="dk1"/>
              </a:buClr>
              <a:buSzPts val="2800"/>
              <a:buFont typeface="Quattrocento Sans"/>
              <a:buChar char="●"/>
            </a:pPr>
            <a:r>
              <a:rPr lang="en-AU">
                <a:solidFill>
                  <a:schemeClr val="dk1"/>
                </a:solidFill>
              </a:rPr>
              <a:t>While there was a statistically significant improvement in overall self-efficacy over the course of the trial, there was not a statistically significant improvement when considering pre- and post-exposure to the training</a:t>
            </a:r>
            <a:endParaRPr>
              <a:solidFill>
                <a:schemeClr val="dk1"/>
              </a:solidFill>
            </a:endParaRPr>
          </a:p>
          <a:p>
            <a:pPr indent="-406400" lvl="0" marL="457200" rtl="0" algn="l">
              <a:lnSpc>
                <a:spcPct val="100000"/>
              </a:lnSpc>
              <a:spcBef>
                <a:spcPts val="0"/>
              </a:spcBef>
              <a:spcAft>
                <a:spcPts val="0"/>
              </a:spcAft>
              <a:buClr>
                <a:schemeClr val="dk1"/>
              </a:buClr>
              <a:buSzPts val="2800"/>
              <a:buFont typeface="Quattrocento Sans"/>
              <a:buChar char="●"/>
            </a:pPr>
            <a:r>
              <a:rPr lang="en-AU">
                <a:solidFill>
                  <a:schemeClr val="dk1"/>
                </a:solidFill>
              </a:rPr>
              <a:t>Two of the five items on the ‘knowing’ domain did show statistically significant improvements associated with the training</a:t>
            </a:r>
            <a:endParaRPr sz="2800">
              <a:solidFill>
                <a:schemeClr val="dk1"/>
              </a:solidFill>
            </a:endParaRPr>
          </a:p>
          <a:p>
            <a:pPr indent="-406400" lvl="0" marL="457200" rtl="0" algn="l">
              <a:lnSpc>
                <a:spcPct val="100000"/>
              </a:lnSpc>
              <a:spcBef>
                <a:spcPts val="0"/>
              </a:spcBef>
              <a:spcAft>
                <a:spcPts val="0"/>
              </a:spcAft>
              <a:buClr>
                <a:schemeClr val="dk1"/>
              </a:buClr>
              <a:buSzPts val="2800"/>
              <a:buFont typeface="Quattrocento Sans"/>
              <a:buChar char="●"/>
            </a:pPr>
            <a:r>
              <a:rPr lang="en-AU">
                <a:solidFill>
                  <a:schemeClr val="dk1"/>
                </a:solidFill>
              </a:rPr>
              <a:t>There was also a statistically significant improvement in relation to communication </a:t>
            </a:r>
            <a:r>
              <a:rPr lang="en-AU">
                <a:solidFill>
                  <a:schemeClr val="dk1"/>
                </a:solidFill>
              </a:rPr>
              <a:t>(talking to parents of children with a disability about their own wellbeing) </a:t>
            </a:r>
            <a:r>
              <a:rPr lang="en-AU">
                <a:solidFill>
                  <a:schemeClr val="dk1"/>
                </a:solidFill>
              </a:rPr>
              <a:t>from pre to post intervention</a:t>
            </a:r>
            <a:endParaRPr/>
          </a:p>
        </p:txBody>
      </p:sp>
      <p:pic>
        <p:nvPicPr>
          <p:cNvPr id="167" name="Google Shape;167;p5"/>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How can you use this research?</a:t>
            </a:r>
            <a:endParaRPr/>
          </a:p>
        </p:txBody>
      </p:sp>
      <p:sp>
        <p:nvSpPr>
          <p:cNvPr id="173" name="Google Shape;173;p6"/>
          <p:cNvSpPr txBox="1"/>
          <p:nvPr>
            <p:ph idx="1" type="body"/>
          </p:nvPr>
        </p:nvSpPr>
        <p:spPr>
          <a:xfrm>
            <a:off x="838200" y="1569500"/>
            <a:ext cx="10515600" cy="5220300"/>
          </a:xfrm>
          <a:prstGeom prst="rect">
            <a:avLst/>
          </a:prstGeom>
          <a:noFill/>
          <a:ln>
            <a:noFill/>
          </a:ln>
        </p:spPr>
        <p:txBody>
          <a:bodyPr anchorCtr="0" anchor="t" bIns="45700" lIns="91425" spcFirstLastPara="1" rIns="91425" wrap="square" tIns="45700">
            <a:normAutofit fontScale="77500" lnSpcReduction="20000"/>
          </a:bodyPr>
          <a:lstStyle/>
          <a:p>
            <a:pPr indent="-379095" lvl="0" marL="457200" rtl="0" algn="l">
              <a:lnSpc>
                <a:spcPct val="115000"/>
              </a:lnSpc>
              <a:spcBef>
                <a:spcPts val="0"/>
              </a:spcBef>
              <a:spcAft>
                <a:spcPts val="0"/>
              </a:spcAft>
              <a:buClr>
                <a:schemeClr val="dk1"/>
              </a:buClr>
              <a:buSzPct val="100000"/>
              <a:buFont typeface="Quattrocento Sans"/>
              <a:buChar char="●"/>
            </a:pPr>
            <a:r>
              <a:rPr lang="en-AU" sz="3058">
                <a:solidFill>
                  <a:schemeClr val="dk1"/>
                </a:solidFill>
              </a:rPr>
              <a:t>This research indicates that </a:t>
            </a:r>
            <a:r>
              <a:rPr b="1" lang="en-AU" sz="3058">
                <a:solidFill>
                  <a:schemeClr val="dk1"/>
                </a:solidFill>
              </a:rPr>
              <a:t>providing professional development</a:t>
            </a:r>
            <a:r>
              <a:rPr lang="en-AU" sz="3058">
                <a:solidFill>
                  <a:schemeClr val="dk1"/>
                </a:solidFill>
              </a:rPr>
              <a:t> aimed at enhancing knowledge and skill to support </a:t>
            </a:r>
            <a:r>
              <a:rPr b="1" lang="en-AU" sz="3058">
                <a:solidFill>
                  <a:schemeClr val="dk1"/>
                </a:solidFill>
              </a:rPr>
              <a:t>emotional wellbeing</a:t>
            </a:r>
            <a:r>
              <a:rPr lang="en-AU" sz="3058">
                <a:solidFill>
                  <a:schemeClr val="dk1"/>
                </a:solidFill>
              </a:rPr>
              <a:t> can have a </a:t>
            </a:r>
            <a:r>
              <a:rPr b="1" lang="en-AU" sz="3058">
                <a:solidFill>
                  <a:schemeClr val="dk1"/>
                </a:solidFill>
              </a:rPr>
              <a:t>positive impact on key worker confidence</a:t>
            </a:r>
            <a:r>
              <a:rPr lang="en-AU" sz="3058">
                <a:solidFill>
                  <a:schemeClr val="dk1"/>
                </a:solidFill>
              </a:rPr>
              <a:t> in some areas </a:t>
            </a:r>
            <a:endParaRPr sz="3058">
              <a:solidFill>
                <a:schemeClr val="dk1"/>
              </a:solidFill>
            </a:endParaRPr>
          </a:p>
          <a:p>
            <a:pPr indent="0" lvl="0" marL="457200" rtl="0" algn="l">
              <a:lnSpc>
                <a:spcPct val="115000"/>
              </a:lnSpc>
              <a:spcBef>
                <a:spcPts val="0"/>
              </a:spcBef>
              <a:spcAft>
                <a:spcPts val="0"/>
              </a:spcAft>
              <a:buNone/>
            </a:pPr>
            <a:r>
              <a:t/>
            </a:r>
            <a:endParaRPr sz="3058">
              <a:solidFill>
                <a:schemeClr val="dk1"/>
              </a:solidFill>
            </a:endParaRPr>
          </a:p>
          <a:p>
            <a:pPr indent="-379095" lvl="0" marL="457200" rtl="0" algn="l">
              <a:lnSpc>
                <a:spcPct val="115000"/>
              </a:lnSpc>
              <a:spcBef>
                <a:spcPts val="0"/>
              </a:spcBef>
              <a:spcAft>
                <a:spcPts val="0"/>
              </a:spcAft>
              <a:buClr>
                <a:schemeClr val="dk1"/>
              </a:buClr>
              <a:buSzPct val="100000"/>
              <a:buFont typeface="Quattrocento Sans"/>
              <a:buChar char="●"/>
            </a:pPr>
            <a:r>
              <a:rPr lang="en-AU" sz="3058">
                <a:solidFill>
                  <a:schemeClr val="dk1"/>
                </a:solidFill>
              </a:rPr>
              <a:t>The lack of statistically significant change overall may indicate a need to provide tailored support for implementation of new learning, in line with adult learning principles, to have greater utility of professional development however this requires further exploration </a:t>
            </a:r>
            <a:endParaRPr sz="3058">
              <a:solidFill>
                <a:schemeClr val="dk1"/>
              </a:solidFill>
            </a:endParaRPr>
          </a:p>
          <a:p>
            <a:pPr indent="0" lvl="0" marL="457200" rtl="0" algn="l">
              <a:lnSpc>
                <a:spcPct val="115000"/>
              </a:lnSpc>
              <a:spcBef>
                <a:spcPts val="0"/>
              </a:spcBef>
              <a:spcAft>
                <a:spcPts val="0"/>
              </a:spcAft>
              <a:buNone/>
            </a:pPr>
            <a:r>
              <a:t/>
            </a:r>
            <a:endParaRPr sz="3058">
              <a:solidFill>
                <a:schemeClr val="dk1"/>
              </a:solidFill>
            </a:endParaRPr>
          </a:p>
          <a:p>
            <a:pPr indent="-379095" lvl="0" marL="457200" rtl="0" algn="l">
              <a:lnSpc>
                <a:spcPct val="115000"/>
              </a:lnSpc>
              <a:spcBef>
                <a:spcPts val="0"/>
              </a:spcBef>
              <a:spcAft>
                <a:spcPts val="0"/>
              </a:spcAft>
              <a:buClr>
                <a:schemeClr val="dk1"/>
              </a:buClr>
              <a:buSzPct val="100000"/>
              <a:buFont typeface="Quattrocento Sans"/>
              <a:buChar char="●"/>
            </a:pPr>
            <a:r>
              <a:rPr lang="en-AU" sz="3058">
                <a:solidFill>
                  <a:schemeClr val="dk1"/>
                </a:solidFill>
              </a:rPr>
              <a:t>For ECI professionals working in the field, this research highlights the need to </a:t>
            </a:r>
            <a:r>
              <a:rPr b="1" lang="en-AU" sz="3058">
                <a:solidFill>
                  <a:schemeClr val="dk1"/>
                </a:solidFill>
              </a:rPr>
              <a:t>consider professional development and learning opportunities</a:t>
            </a:r>
            <a:r>
              <a:rPr lang="en-AU" sz="3058">
                <a:solidFill>
                  <a:schemeClr val="dk1"/>
                </a:solidFill>
              </a:rPr>
              <a:t> related to the implementation of </a:t>
            </a:r>
            <a:r>
              <a:rPr b="1" lang="en-AU" sz="3058">
                <a:solidFill>
                  <a:schemeClr val="dk1"/>
                </a:solidFill>
              </a:rPr>
              <a:t>family-centred practices</a:t>
            </a:r>
            <a:r>
              <a:rPr lang="en-AU" sz="3058">
                <a:solidFill>
                  <a:schemeClr val="dk1"/>
                </a:solidFill>
              </a:rPr>
              <a:t>, along with the more ‘traditional’ PD options that focus on discipline specific skills, particularly in the context of a key worker model </a:t>
            </a:r>
            <a:endParaRPr sz="3058">
              <a:solidFill>
                <a:schemeClr val="dk1"/>
              </a:solidFill>
            </a:endParaRPr>
          </a:p>
          <a:p>
            <a:pPr indent="0" lvl="0" marL="177800" rtl="0" algn="l">
              <a:lnSpc>
                <a:spcPct val="110000"/>
              </a:lnSpc>
              <a:spcBef>
                <a:spcPts val="0"/>
              </a:spcBef>
              <a:spcAft>
                <a:spcPts val="0"/>
              </a:spcAft>
              <a:buSzPct val="100000"/>
              <a:buNone/>
            </a:pPr>
            <a:r>
              <a:t/>
            </a:r>
            <a:endParaRPr/>
          </a:p>
        </p:txBody>
      </p:sp>
      <p:pic>
        <p:nvPicPr>
          <p:cNvPr id="174" name="Google Shape;174;p6"/>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How does this research align </a:t>
            </a:r>
            <a:endParaRPr/>
          </a:p>
          <a:p>
            <a:pPr indent="0" lvl="0" marL="0" rtl="0" algn="l">
              <a:lnSpc>
                <a:spcPct val="100000"/>
              </a:lnSpc>
              <a:spcBef>
                <a:spcPts val="0"/>
              </a:spcBef>
              <a:spcAft>
                <a:spcPts val="0"/>
              </a:spcAft>
              <a:buClr>
                <a:schemeClr val="dk2"/>
              </a:buClr>
              <a:buSzPts val="1800"/>
              <a:buFont typeface="Rockwell"/>
              <a:buNone/>
            </a:pPr>
            <a:r>
              <a:rPr lang="en-AU"/>
              <a:t>with the Framework?</a:t>
            </a:r>
            <a:endParaRPr/>
          </a:p>
        </p:txBody>
      </p:sp>
      <p:sp>
        <p:nvSpPr>
          <p:cNvPr id="180" name="Google Shape;180;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0"/>
              </a:spcBef>
              <a:spcAft>
                <a:spcPts val="0"/>
              </a:spcAft>
              <a:buClr>
                <a:schemeClr val="dk1"/>
              </a:buClr>
              <a:buSzPts val="2800"/>
              <a:buFont typeface="Arial"/>
              <a:buChar char="●"/>
            </a:pPr>
            <a:r>
              <a:rPr lang="en-AU">
                <a:solidFill>
                  <a:schemeClr val="dk1"/>
                </a:solidFill>
              </a:rPr>
              <a:t>This research aligns most strongly with </a:t>
            </a:r>
            <a:r>
              <a:rPr b="1" lang="en-AU">
                <a:solidFill>
                  <a:schemeClr val="dk1"/>
                </a:solidFill>
              </a:rPr>
              <a:t>relationship-based principle</a:t>
            </a:r>
            <a:r>
              <a:rPr lang="en-AU">
                <a:solidFill>
                  <a:schemeClr val="dk1"/>
                </a:solidFill>
              </a:rPr>
              <a:t> of the Framework. </a:t>
            </a:r>
            <a:endParaRPr>
              <a:solidFill>
                <a:schemeClr val="dk1"/>
              </a:solidFill>
            </a:endParaRPr>
          </a:p>
          <a:p>
            <a:pPr indent="-406400" lvl="0" marL="457200" rtl="0" algn="l">
              <a:lnSpc>
                <a:spcPct val="100000"/>
              </a:lnSpc>
              <a:spcBef>
                <a:spcPts val="0"/>
              </a:spcBef>
              <a:spcAft>
                <a:spcPts val="0"/>
              </a:spcAft>
              <a:buClr>
                <a:schemeClr val="dk1"/>
              </a:buClr>
              <a:buSzPts val="2800"/>
              <a:buFont typeface="Arial"/>
              <a:buChar char="●"/>
            </a:pPr>
            <a:r>
              <a:rPr lang="en-AU">
                <a:solidFill>
                  <a:schemeClr val="dk1"/>
                </a:solidFill>
              </a:rPr>
              <a:t>Ensuring practitioners feel confident to support parental wellbeing is critical for the success of a relationship-based approach, given the critical impact the quality of the relationship has on the effectiveness of support </a:t>
            </a:r>
            <a:endParaRPr b="1" i="1">
              <a:solidFill>
                <a:schemeClr val="dk1"/>
              </a:solidFill>
            </a:endParaRPr>
          </a:p>
          <a:p>
            <a:pPr indent="0" lvl="0" marL="177800" rtl="0" algn="l">
              <a:lnSpc>
                <a:spcPct val="110000"/>
              </a:lnSpc>
              <a:spcBef>
                <a:spcPts val="0"/>
              </a:spcBef>
              <a:spcAft>
                <a:spcPts val="0"/>
              </a:spcAft>
              <a:buSzPts val="2800"/>
              <a:buNone/>
            </a:pPr>
            <a:r>
              <a:t/>
            </a:r>
            <a:endParaRPr/>
          </a:p>
        </p:txBody>
      </p:sp>
      <p:pic>
        <p:nvPicPr>
          <p:cNvPr id="181" name="Google Shape;181;p7"/>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Where to from here?</a:t>
            </a:r>
            <a:endParaRPr/>
          </a:p>
        </p:txBody>
      </p:sp>
      <p:sp>
        <p:nvSpPr>
          <p:cNvPr id="187" name="Google Shape;18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Clr>
                <a:schemeClr val="dk1"/>
              </a:buClr>
              <a:buSzPts val="2800"/>
              <a:buFont typeface="Quattrocento Sans"/>
              <a:buChar char="●"/>
            </a:pPr>
            <a:r>
              <a:rPr lang="en-AU">
                <a:solidFill>
                  <a:schemeClr val="dk1"/>
                </a:solidFill>
              </a:rPr>
              <a:t>As a practitioner, consider how confident you feel to effectively support parental wellbeing and how you might build your skills in this area </a:t>
            </a:r>
            <a:endParaRPr>
              <a:solidFill>
                <a:schemeClr val="dk1"/>
              </a:solidFill>
            </a:endParaRPr>
          </a:p>
          <a:p>
            <a:pPr indent="-406400" lvl="0" marL="457200" rtl="0" algn="l">
              <a:lnSpc>
                <a:spcPct val="100000"/>
              </a:lnSpc>
              <a:spcBef>
                <a:spcPts val="0"/>
              </a:spcBef>
              <a:spcAft>
                <a:spcPts val="0"/>
              </a:spcAft>
              <a:buClr>
                <a:schemeClr val="dk1"/>
              </a:buClr>
              <a:buSzPts val="2800"/>
              <a:buFont typeface="Quattrocento Sans"/>
              <a:buChar char="●"/>
            </a:pPr>
            <a:r>
              <a:rPr lang="en-AU">
                <a:solidFill>
                  <a:schemeClr val="dk1"/>
                </a:solidFill>
              </a:rPr>
              <a:t>As a manager of supervisor, consider how you can more effectively support staff to support parental wellbeing in a way that is meaningful, responsive and evidence-based</a:t>
            </a:r>
            <a:endParaRPr>
              <a:solidFill>
                <a:schemeClr val="dk1"/>
              </a:solidFill>
            </a:endParaRPr>
          </a:p>
          <a:p>
            <a:pPr indent="0" lvl="0" marL="0" rtl="0" algn="l">
              <a:lnSpc>
                <a:spcPct val="100000"/>
              </a:lnSpc>
              <a:spcBef>
                <a:spcPts val="0"/>
              </a:spcBef>
              <a:spcAft>
                <a:spcPts val="0"/>
              </a:spcAft>
              <a:buNone/>
            </a:pPr>
            <a:r>
              <a:t/>
            </a:r>
            <a:endParaRPr/>
          </a:p>
        </p:txBody>
      </p:sp>
      <p:pic>
        <p:nvPicPr>
          <p:cNvPr id="188" name="Google Shape;188;p8"/>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Rockwell"/>
              <a:buNone/>
            </a:pPr>
            <a:r>
              <a:rPr lang="en-AU"/>
              <a:t>About the researchers</a:t>
            </a:r>
            <a:endParaRPr/>
          </a:p>
        </p:txBody>
      </p:sp>
      <p:sp>
        <p:nvSpPr>
          <p:cNvPr id="194" name="Google Shape;19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100"/>
              <a:buNone/>
            </a:pPr>
            <a:r>
              <a:rPr lang="en-AU">
                <a:solidFill>
                  <a:schemeClr val="dk1"/>
                </a:solidFill>
              </a:rPr>
              <a:t>There were 13 authors who contributed to this work, with Dana Young as the lead author.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AU">
                <a:solidFill>
                  <a:schemeClr val="dk1"/>
                </a:solidFill>
              </a:rPr>
              <a:t>Dana Young is a research fellow and PhD Candidate within the Gender &amp; Women’s Health Unit at the Nossal Institute of Global Health with the University of Melbourne School of Population and Global Health. Dana’s research explores the social and environmental infliences on child and family health, and the impact of community based interventions. </a:t>
            </a:r>
            <a:endParaRPr>
              <a:solidFill>
                <a:schemeClr val="dk1"/>
              </a:solidFill>
            </a:endParaRPr>
          </a:p>
          <a:p>
            <a:pPr indent="-50800" lvl="0" marL="228600" rtl="0" algn="l">
              <a:lnSpc>
                <a:spcPct val="110000"/>
              </a:lnSpc>
              <a:spcBef>
                <a:spcPts val="0"/>
              </a:spcBef>
              <a:spcAft>
                <a:spcPts val="0"/>
              </a:spcAft>
              <a:buSzPts val="2800"/>
              <a:buNone/>
            </a:pPr>
            <a:r>
              <a:t/>
            </a:r>
            <a:endParaRPr/>
          </a:p>
        </p:txBody>
      </p:sp>
      <p:pic>
        <p:nvPicPr>
          <p:cNvPr id="195" name="Google Shape;195;p9"/>
          <p:cNvPicPr preferRelativeResize="0"/>
          <p:nvPr/>
        </p:nvPicPr>
        <p:blipFill rotWithShape="1">
          <a:blip r:embed="rId3">
            <a:alphaModFix/>
          </a:blip>
          <a:srcRect b="0" l="0" r="0" t="0"/>
          <a:stretch/>
        </p:blipFill>
        <p:spPr>
          <a:xfrm>
            <a:off x="9241280" y="10419"/>
            <a:ext cx="2950720" cy="13412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ploreVTI">
  <a:themeElements>
    <a:clrScheme name="Custom 33">
      <a:dk1>
        <a:srgbClr val="000000"/>
      </a:dk1>
      <a:lt1>
        <a:srgbClr val="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2021-10-12T13:59:23Z</dcterms:created>
  <dc:creator>Paula Buttigieg</dc:creator>
</cp:coreProperties>
</file>